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8" r:id="rId1"/>
    <p:sldMasterId id="2147483820" r:id="rId2"/>
  </p:sldMasterIdLst>
  <p:notesMasterIdLst>
    <p:notesMasterId r:id="rId19"/>
  </p:notesMasterIdLst>
  <p:handoutMasterIdLst>
    <p:handoutMasterId r:id="rId20"/>
  </p:handoutMasterIdLst>
  <p:sldIdLst>
    <p:sldId id="261" r:id="rId3"/>
    <p:sldId id="530" r:id="rId4"/>
    <p:sldId id="513" r:id="rId5"/>
    <p:sldId id="545" r:id="rId6"/>
    <p:sldId id="541" r:id="rId7"/>
    <p:sldId id="532" r:id="rId8"/>
    <p:sldId id="542" r:id="rId9"/>
    <p:sldId id="546" r:id="rId10"/>
    <p:sldId id="537" r:id="rId11"/>
    <p:sldId id="533" r:id="rId12"/>
    <p:sldId id="535" r:id="rId13"/>
    <p:sldId id="536" r:id="rId14"/>
    <p:sldId id="538" r:id="rId15"/>
    <p:sldId id="539" r:id="rId16"/>
    <p:sldId id="547" r:id="rId17"/>
    <p:sldId id="529"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D8FF"/>
    <a:srgbClr val="6BFF57"/>
    <a:srgbClr val="336600"/>
    <a:srgbClr val="0000FF"/>
    <a:srgbClr val="DAFFD5"/>
    <a:srgbClr val="FDF9DF"/>
    <a:srgbClr val="EDE4CB"/>
    <a:srgbClr val="00B0EE"/>
    <a:srgbClr val="00A4DE"/>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60" autoAdjust="0"/>
    <p:restoredTop sz="88912" autoAdjust="0"/>
  </p:normalViewPr>
  <p:slideViewPr>
    <p:cSldViewPr snapToGrid="0">
      <p:cViewPr varScale="1">
        <p:scale>
          <a:sx n="102" d="100"/>
          <a:sy n="102" d="100"/>
        </p:scale>
        <p:origin x="600" y="72"/>
      </p:cViewPr>
      <p:guideLst>
        <p:guide orient="horz" pos="2160"/>
        <p:guide pos="3840"/>
      </p:guideLst>
    </p:cSldViewPr>
  </p:slideViewPr>
  <p:outlineViewPr>
    <p:cViewPr>
      <p:scale>
        <a:sx n="33" d="100"/>
        <a:sy n="33" d="100"/>
      </p:scale>
      <p:origin x="0" y="-9264"/>
    </p:cViewPr>
  </p:outlin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C5E1708-D894-4D76-9215-7E388685EAD0}" type="datetimeFigureOut">
              <a:rPr lang="en-US" smtClean="0"/>
              <a:t>3/24/2017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CBCF424-7FBF-42E2-B8DE-8CE08ABD5E36}" type="slidenum">
              <a:rPr lang="en-US" smtClean="0"/>
              <a:t>‹#›</a:t>
            </a:fld>
            <a:endParaRPr lang="en-US"/>
          </a:p>
        </p:txBody>
      </p:sp>
    </p:spTree>
    <p:extLst>
      <p:ext uri="{BB962C8B-B14F-4D97-AF65-F5344CB8AC3E}">
        <p14:creationId xmlns:p14="http://schemas.microsoft.com/office/powerpoint/2010/main" val="585759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EADDE03-5C41-4479-B0E6-3F9E81DC3106}" type="datetimeFigureOut">
              <a:rPr lang="en-US" smtClean="0"/>
              <a:t>3/24/2017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C10CBDF-409C-4FE6-BAFC-66A19BAD412D}" type="slidenum">
              <a:rPr lang="en-US" smtClean="0"/>
              <a:t>‹#›</a:t>
            </a:fld>
            <a:endParaRPr lang="en-US"/>
          </a:p>
        </p:txBody>
      </p:sp>
    </p:spTree>
    <p:extLst>
      <p:ext uri="{BB962C8B-B14F-4D97-AF65-F5344CB8AC3E}">
        <p14:creationId xmlns:p14="http://schemas.microsoft.com/office/powerpoint/2010/main" val="3462261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D8C6CA-3369-4BD7-8385-122C92A70EFE}"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874354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10CBDF-409C-4FE6-BAFC-66A19BAD412D}" type="slidenum">
              <a:rPr lang="en-US" smtClean="0"/>
              <a:t>10</a:t>
            </a:fld>
            <a:endParaRPr lang="en-US"/>
          </a:p>
        </p:txBody>
      </p:sp>
    </p:spTree>
    <p:extLst>
      <p:ext uri="{BB962C8B-B14F-4D97-AF65-F5344CB8AC3E}">
        <p14:creationId xmlns:p14="http://schemas.microsoft.com/office/powerpoint/2010/main" val="3794124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10CBDF-409C-4FE6-BAFC-66A19BAD412D}" type="slidenum">
              <a:rPr lang="en-US" smtClean="0"/>
              <a:t>11</a:t>
            </a:fld>
            <a:endParaRPr lang="en-US"/>
          </a:p>
        </p:txBody>
      </p:sp>
    </p:spTree>
    <p:extLst>
      <p:ext uri="{BB962C8B-B14F-4D97-AF65-F5344CB8AC3E}">
        <p14:creationId xmlns:p14="http://schemas.microsoft.com/office/powerpoint/2010/main" val="1180882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10CBDF-409C-4FE6-BAFC-66A19BAD412D}" type="slidenum">
              <a:rPr lang="en-US" smtClean="0"/>
              <a:t>12</a:t>
            </a:fld>
            <a:endParaRPr lang="en-US"/>
          </a:p>
        </p:txBody>
      </p:sp>
    </p:spTree>
    <p:extLst>
      <p:ext uri="{BB962C8B-B14F-4D97-AF65-F5344CB8AC3E}">
        <p14:creationId xmlns:p14="http://schemas.microsoft.com/office/powerpoint/2010/main" val="1758187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10CBDF-409C-4FE6-BAFC-66A19BAD412D}" type="slidenum">
              <a:rPr lang="en-US" smtClean="0"/>
              <a:t>13</a:t>
            </a:fld>
            <a:endParaRPr lang="en-US"/>
          </a:p>
        </p:txBody>
      </p:sp>
    </p:spTree>
    <p:extLst>
      <p:ext uri="{BB962C8B-B14F-4D97-AF65-F5344CB8AC3E}">
        <p14:creationId xmlns:p14="http://schemas.microsoft.com/office/powerpoint/2010/main" val="1009589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10CBDF-409C-4FE6-BAFC-66A19BAD412D}" type="slidenum">
              <a:rPr lang="en-US" smtClean="0"/>
              <a:t>14</a:t>
            </a:fld>
            <a:endParaRPr lang="en-US"/>
          </a:p>
        </p:txBody>
      </p:sp>
    </p:spTree>
    <p:extLst>
      <p:ext uri="{BB962C8B-B14F-4D97-AF65-F5344CB8AC3E}">
        <p14:creationId xmlns:p14="http://schemas.microsoft.com/office/powerpoint/2010/main" val="3610776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10CBDF-409C-4FE6-BAFC-66A19BAD412D}" type="slidenum">
              <a:rPr lang="en-US" smtClean="0"/>
              <a:t>15</a:t>
            </a:fld>
            <a:endParaRPr lang="en-US"/>
          </a:p>
        </p:txBody>
      </p:sp>
    </p:spTree>
    <p:extLst>
      <p:ext uri="{BB962C8B-B14F-4D97-AF65-F5344CB8AC3E}">
        <p14:creationId xmlns:p14="http://schemas.microsoft.com/office/powerpoint/2010/main" val="1557323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10CBDF-409C-4FE6-BAFC-66A19BAD412D}" type="slidenum">
              <a:rPr lang="en-US" smtClean="0"/>
              <a:t>2</a:t>
            </a:fld>
            <a:endParaRPr lang="en-US"/>
          </a:p>
        </p:txBody>
      </p:sp>
    </p:spTree>
    <p:extLst>
      <p:ext uri="{BB962C8B-B14F-4D97-AF65-F5344CB8AC3E}">
        <p14:creationId xmlns:p14="http://schemas.microsoft.com/office/powerpoint/2010/main" val="366734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10CBDF-409C-4FE6-BAFC-66A19BAD412D}" type="slidenum">
              <a:rPr lang="en-US" smtClean="0"/>
              <a:t>3</a:t>
            </a:fld>
            <a:endParaRPr lang="en-US"/>
          </a:p>
        </p:txBody>
      </p:sp>
    </p:spTree>
    <p:extLst>
      <p:ext uri="{BB962C8B-B14F-4D97-AF65-F5344CB8AC3E}">
        <p14:creationId xmlns:p14="http://schemas.microsoft.com/office/powerpoint/2010/main" val="4243651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10CBDF-409C-4FE6-BAFC-66A19BAD412D}" type="slidenum">
              <a:rPr lang="en-US" smtClean="0"/>
              <a:t>4</a:t>
            </a:fld>
            <a:endParaRPr lang="en-US"/>
          </a:p>
        </p:txBody>
      </p:sp>
    </p:spTree>
    <p:extLst>
      <p:ext uri="{BB962C8B-B14F-4D97-AF65-F5344CB8AC3E}">
        <p14:creationId xmlns:p14="http://schemas.microsoft.com/office/powerpoint/2010/main" val="4133490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10CBDF-409C-4FE6-BAFC-66A19BAD412D}" type="slidenum">
              <a:rPr lang="en-US" smtClean="0"/>
              <a:t>5</a:t>
            </a:fld>
            <a:endParaRPr lang="en-US"/>
          </a:p>
        </p:txBody>
      </p:sp>
    </p:spTree>
    <p:extLst>
      <p:ext uri="{BB962C8B-B14F-4D97-AF65-F5344CB8AC3E}">
        <p14:creationId xmlns:p14="http://schemas.microsoft.com/office/powerpoint/2010/main" val="3180124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10CBDF-409C-4FE6-BAFC-66A19BAD412D}" type="slidenum">
              <a:rPr lang="en-US" smtClean="0"/>
              <a:t>6</a:t>
            </a:fld>
            <a:endParaRPr lang="en-US"/>
          </a:p>
        </p:txBody>
      </p:sp>
    </p:spTree>
    <p:extLst>
      <p:ext uri="{BB962C8B-B14F-4D97-AF65-F5344CB8AC3E}">
        <p14:creationId xmlns:p14="http://schemas.microsoft.com/office/powerpoint/2010/main" val="895298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10CBDF-409C-4FE6-BAFC-66A19BAD412D}" type="slidenum">
              <a:rPr lang="en-US" smtClean="0"/>
              <a:t>7</a:t>
            </a:fld>
            <a:endParaRPr lang="en-US"/>
          </a:p>
        </p:txBody>
      </p:sp>
    </p:spTree>
    <p:extLst>
      <p:ext uri="{BB962C8B-B14F-4D97-AF65-F5344CB8AC3E}">
        <p14:creationId xmlns:p14="http://schemas.microsoft.com/office/powerpoint/2010/main" val="920723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10CBDF-409C-4FE6-BAFC-66A19BAD412D}" type="slidenum">
              <a:rPr lang="en-US" smtClean="0"/>
              <a:t>8</a:t>
            </a:fld>
            <a:endParaRPr lang="en-US"/>
          </a:p>
        </p:txBody>
      </p:sp>
    </p:spTree>
    <p:extLst>
      <p:ext uri="{BB962C8B-B14F-4D97-AF65-F5344CB8AC3E}">
        <p14:creationId xmlns:p14="http://schemas.microsoft.com/office/powerpoint/2010/main" val="3834465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10CBDF-409C-4FE6-BAFC-66A19BAD412D}" type="slidenum">
              <a:rPr lang="en-US" smtClean="0"/>
              <a:t>9</a:t>
            </a:fld>
            <a:endParaRPr lang="en-US"/>
          </a:p>
        </p:txBody>
      </p:sp>
    </p:spTree>
    <p:extLst>
      <p:ext uri="{BB962C8B-B14F-4D97-AF65-F5344CB8AC3E}">
        <p14:creationId xmlns:p14="http://schemas.microsoft.com/office/powerpoint/2010/main" val="185041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206A02A-CE61-4286-9C75-B19A2B0F389C}" type="datetimeFigureOut">
              <a:rPr lang="en-US" smtClean="0">
                <a:solidFill>
                  <a:srgbClr val="DFDCB7"/>
                </a:solidFill>
              </a:rPr>
              <a:pPr/>
              <a:t>3/24/2017</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2E3C2C3E-E690-4FBB-A21E-B10796BD48E0}" type="slidenum">
              <a:rPr lang="en-US" smtClean="0"/>
              <a:pPr/>
              <a:t>‹#›</a:t>
            </a:fld>
            <a:endParaRPr lang="en-US"/>
          </a:p>
        </p:txBody>
      </p:sp>
    </p:spTree>
    <p:extLst>
      <p:ext uri="{BB962C8B-B14F-4D97-AF65-F5344CB8AC3E}">
        <p14:creationId xmlns:p14="http://schemas.microsoft.com/office/powerpoint/2010/main" val="3404628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06A02A-CE61-4286-9C75-B19A2B0F389C}" type="datetimeFigureOut">
              <a:rPr lang="en-US" smtClean="0">
                <a:solidFill>
                  <a:srgbClr val="DFDCB7"/>
                </a:solidFill>
              </a:rPr>
              <a:pPr/>
              <a:t>3/24/2017</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2E3C2C3E-E690-4FBB-A21E-B10796BD48E0}" type="slidenum">
              <a:rPr lang="en-US" smtClean="0"/>
              <a:pPr/>
              <a:t>‹#›</a:t>
            </a:fld>
            <a:endParaRPr lang="en-US"/>
          </a:p>
        </p:txBody>
      </p:sp>
    </p:spTree>
    <p:extLst>
      <p:ext uri="{BB962C8B-B14F-4D97-AF65-F5344CB8AC3E}">
        <p14:creationId xmlns:p14="http://schemas.microsoft.com/office/powerpoint/2010/main" val="3260469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06A02A-CE61-4286-9C75-B19A2B0F389C}" type="datetimeFigureOut">
              <a:rPr lang="en-US" smtClean="0">
                <a:solidFill>
                  <a:srgbClr val="DFDCB7"/>
                </a:solidFill>
              </a:rPr>
              <a:pPr/>
              <a:t>3/24/2017</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2E3C2C3E-E690-4FBB-A21E-B10796BD48E0}" type="slidenum">
              <a:rPr lang="en-US" smtClean="0"/>
              <a:pPr/>
              <a:t>‹#›</a:t>
            </a:fld>
            <a:endParaRPr lang="en-US"/>
          </a:p>
        </p:txBody>
      </p:sp>
    </p:spTree>
    <p:extLst>
      <p:ext uri="{BB962C8B-B14F-4D97-AF65-F5344CB8AC3E}">
        <p14:creationId xmlns:p14="http://schemas.microsoft.com/office/powerpoint/2010/main" val="3191150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206A02A-CE61-4286-9C75-B19A2B0F389C}" type="datetimeFigureOut">
              <a:rPr lang="en-US" smtClean="0">
                <a:solidFill>
                  <a:srgbClr val="DFDCB7"/>
                </a:solidFill>
              </a:rPr>
              <a:pPr/>
              <a:t>3/24/2017</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2E3C2C3E-E690-4FBB-A21E-B10796BD48E0}" type="slidenum">
              <a:rPr lang="en-US" smtClean="0"/>
              <a:pPr/>
              <a:t>‹#›</a:t>
            </a:fld>
            <a:endParaRPr lang="en-US"/>
          </a:p>
        </p:txBody>
      </p:sp>
    </p:spTree>
    <p:extLst>
      <p:ext uri="{BB962C8B-B14F-4D97-AF65-F5344CB8AC3E}">
        <p14:creationId xmlns:p14="http://schemas.microsoft.com/office/powerpoint/2010/main" val="3653989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06A02A-CE61-4286-9C75-B19A2B0F389C}" type="datetimeFigureOut">
              <a:rPr lang="en-US" smtClean="0">
                <a:solidFill>
                  <a:srgbClr val="DFDCB7"/>
                </a:solidFill>
              </a:rPr>
              <a:pPr/>
              <a:t>3/24/2017</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2E3C2C3E-E690-4FBB-A21E-B10796BD48E0}" type="slidenum">
              <a:rPr lang="en-US" smtClean="0"/>
              <a:pPr/>
              <a:t>‹#›</a:t>
            </a:fld>
            <a:endParaRPr lang="en-US"/>
          </a:p>
        </p:txBody>
      </p:sp>
    </p:spTree>
    <p:extLst>
      <p:ext uri="{BB962C8B-B14F-4D97-AF65-F5344CB8AC3E}">
        <p14:creationId xmlns:p14="http://schemas.microsoft.com/office/powerpoint/2010/main" val="3769503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06A02A-CE61-4286-9C75-B19A2B0F389C}" type="datetimeFigureOut">
              <a:rPr lang="en-US" smtClean="0">
                <a:solidFill>
                  <a:srgbClr val="DFDCB7"/>
                </a:solidFill>
              </a:rPr>
              <a:pPr/>
              <a:t>3/24/2017</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2E3C2C3E-E690-4FBB-A21E-B10796BD48E0}" type="slidenum">
              <a:rPr lang="en-US" smtClean="0"/>
              <a:pPr/>
              <a:t>‹#›</a:t>
            </a:fld>
            <a:endParaRPr lang="en-US"/>
          </a:p>
        </p:txBody>
      </p:sp>
    </p:spTree>
    <p:extLst>
      <p:ext uri="{BB962C8B-B14F-4D97-AF65-F5344CB8AC3E}">
        <p14:creationId xmlns:p14="http://schemas.microsoft.com/office/powerpoint/2010/main" val="3536498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206A02A-CE61-4286-9C75-B19A2B0F389C}" type="datetimeFigureOut">
              <a:rPr lang="en-US" smtClean="0">
                <a:solidFill>
                  <a:srgbClr val="DFDCB7"/>
                </a:solidFill>
              </a:rPr>
              <a:pPr/>
              <a:t>3/24/2017</a:t>
            </a:fld>
            <a:endParaRPr lang="en-US">
              <a:solidFill>
                <a:srgbClr val="DFDCB7"/>
              </a:solidFill>
            </a:endParaRPr>
          </a:p>
        </p:txBody>
      </p:sp>
      <p:sp>
        <p:nvSpPr>
          <p:cNvPr id="6" name="Footer Placeholder 5"/>
          <p:cNvSpPr>
            <a:spLocks noGrp="1"/>
          </p:cNvSpPr>
          <p:nvPr>
            <p:ph type="ftr" sz="quarter" idx="11"/>
          </p:nvPr>
        </p:nvSpPr>
        <p:spPr/>
        <p:txBody>
          <a:bodyPr/>
          <a:lstStyle/>
          <a:p>
            <a:endParaRPr lang="en-US">
              <a:solidFill>
                <a:srgbClr val="DFDCB7"/>
              </a:solidFill>
            </a:endParaRPr>
          </a:p>
        </p:txBody>
      </p:sp>
      <p:sp>
        <p:nvSpPr>
          <p:cNvPr id="7" name="Slide Number Placeholder 6"/>
          <p:cNvSpPr>
            <a:spLocks noGrp="1"/>
          </p:cNvSpPr>
          <p:nvPr>
            <p:ph type="sldNum" sz="quarter" idx="12"/>
          </p:nvPr>
        </p:nvSpPr>
        <p:spPr/>
        <p:txBody>
          <a:bodyPr/>
          <a:lstStyle/>
          <a:p>
            <a:fld id="{2E3C2C3E-E690-4FBB-A21E-B10796BD48E0}" type="slidenum">
              <a:rPr lang="en-US" smtClean="0"/>
              <a:pPr/>
              <a:t>‹#›</a:t>
            </a:fld>
            <a:endParaRPr lang="en-US"/>
          </a:p>
        </p:txBody>
      </p:sp>
    </p:spTree>
    <p:extLst>
      <p:ext uri="{BB962C8B-B14F-4D97-AF65-F5344CB8AC3E}">
        <p14:creationId xmlns:p14="http://schemas.microsoft.com/office/powerpoint/2010/main" val="4149957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06A02A-CE61-4286-9C75-B19A2B0F389C}" type="datetimeFigureOut">
              <a:rPr lang="en-US" smtClean="0">
                <a:solidFill>
                  <a:srgbClr val="DFDCB7"/>
                </a:solidFill>
              </a:rPr>
              <a:pPr/>
              <a:t>3/24/2017</a:t>
            </a:fld>
            <a:endParaRPr lang="en-US">
              <a:solidFill>
                <a:srgbClr val="DFDCB7"/>
              </a:solidFill>
            </a:endParaRPr>
          </a:p>
        </p:txBody>
      </p:sp>
      <p:sp>
        <p:nvSpPr>
          <p:cNvPr id="8" name="Footer Placeholder 7"/>
          <p:cNvSpPr>
            <a:spLocks noGrp="1"/>
          </p:cNvSpPr>
          <p:nvPr>
            <p:ph type="ftr" sz="quarter" idx="11"/>
          </p:nvPr>
        </p:nvSpPr>
        <p:spPr/>
        <p:txBody>
          <a:bodyPr/>
          <a:lstStyle/>
          <a:p>
            <a:endParaRPr lang="en-US">
              <a:solidFill>
                <a:srgbClr val="DFDCB7"/>
              </a:solidFill>
            </a:endParaRPr>
          </a:p>
        </p:txBody>
      </p:sp>
      <p:sp>
        <p:nvSpPr>
          <p:cNvPr id="9" name="Slide Number Placeholder 8"/>
          <p:cNvSpPr>
            <a:spLocks noGrp="1"/>
          </p:cNvSpPr>
          <p:nvPr>
            <p:ph type="sldNum" sz="quarter" idx="12"/>
          </p:nvPr>
        </p:nvSpPr>
        <p:spPr/>
        <p:txBody>
          <a:bodyPr/>
          <a:lstStyle/>
          <a:p>
            <a:fld id="{2E3C2C3E-E690-4FBB-A21E-B10796BD48E0}" type="slidenum">
              <a:rPr lang="en-US" smtClean="0"/>
              <a:pPr/>
              <a:t>‹#›</a:t>
            </a:fld>
            <a:endParaRPr lang="en-US"/>
          </a:p>
        </p:txBody>
      </p:sp>
    </p:spTree>
    <p:extLst>
      <p:ext uri="{BB962C8B-B14F-4D97-AF65-F5344CB8AC3E}">
        <p14:creationId xmlns:p14="http://schemas.microsoft.com/office/powerpoint/2010/main" val="1845294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06A02A-CE61-4286-9C75-B19A2B0F389C}" type="datetimeFigureOut">
              <a:rPr lang="en-US" smtClean="0">
                <a:solidFill>
                  <a:srgbClr val="DFDCB7"/>
                </a:solidFill>
              </a:rPr>
              <a:pPr/>
              <a:t>3/24/2017</a:t>
            </a:fld>
            <a:endParaRPr lang="en-US">
              <a:solidFill>
                <a:srgbClr val="DFDCB7"/>
              </a:solidFill>
            </a:endParaRPr>
          </a:p>
        </p:txBody>
      </p:sp>
      <p:sp>
        <p:nvSpPr>
          <p:cNvPr id="4" name="Footer Placeholder 3"/>
          <p:cNvSpPr>
            <a:spLocks noGrp="1"/>
          </p:cNvSpPr>
          <p:nvPr>
            <p:ph type="ftr" sz="quarter" idx="11"/>
          </p:nvPr>
        </p:nvSpPr>
        <p:spPr/>
        <p:txBody>
          <a:bodyPr/>
          <a:lstStyle/>
          <a:p>
            <a:endParaRPr lang="en-US">
              <a:solidFill>
                <a:srgbClr val="DFDCB7"/>
              </a:solidFill>
            </a:endParaRPr>
          </a:p>
        </p:txBody>
      </p:sp>
      <p:sp>
        <p:nvSpPr>
          <p:cNvPr id="5" name="Slide Number Placeholder 4"/>
          <p:cNvSpPr>
            <a:spLocks noGrp="1"/>
          </p:cNvSpPr>
          <p:nvPr>
            <p:ph type="sldNum" sz="quarter" idx="12"/>
          </p:nvPr>
        </p:nvSpPr>
        <p:spPr/>
        <p:txBody>
          <a:bodyPr/>
          <a:lstStyle/>
          <a:p>
            <a:fld id="{2E3C2C3E-E690-4FBB-A21E-B10796BD48E0}" type="slidenum">
              <a:rPr lang="en-US" smtClean="0"/>
              <a:pPr/>
              <a:t>‹#›</a:t>
            </a:fld>
            <a:endParaRPr lang="en-US"/>
          </a:p>
        </p:txBody>
      </p:sp>
    </p:spTree>
    <p:extLst>
      <p:ext uri="{BB962C8B-B14F-4D97-AF65-F5344CB8AC3E}">
        <p14:creationId xmlns:p14="http://schemas.microsoft.com/office/powerpoint/2010/main" val="213367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6A02A-CE61-4286-9C75-B19A2B0F389C}" type="datetimeFigureOut">
              <a:rPr lang="en-US" smtClean="0">
                <a:solidFill>
                  <a:srgbClr val="DFDCB7"/>
                </a:solidFill>
              </a:rPr>
              <a:pPr/>
              <a:t>3/24/2017</a:t>
            </a:fld>
            <a:endParaRPr lang="en-US">
              <a:solidFill>
                <a:srgbClr val="DFDCB7"/>
              </a:solidFill>
            </a:endParaRPr>
          </a:p>
        </p:txBody>
      </p:sp>
      <p:sp>
        <p:nvSpPr>
          <p:cNvPr id="3" name="Footer Placeholder 2"/>
          <p:cNvSpPr>
            <a:spLocks noGrp="1"/>
          </p:cNvSpPr>
          <p:nvPr>
            <p:ph type="ftr" sz="quarter" idx="11"/>
          </p:nvPr>
        </p:nvSpPr>
        <p:spPr/>
        <p:txBody>
          <a:bodyPr/>
          <a:lstStyle/>
          <a:p>
            <a:endParaRPr lang="en-US">
              <a:solidFill>
                <a:srgbClr val="DFDCB7"/>
              </a:solidFill>
            </a:endParaRPr>
          </a:p>
        </p:txBody>
      </p:sp>
      <p:sp>
        <p:nvSpPr>
          <p:cNvPr id="4" name="Slide Number Placeholder 3"/>
          <p:cNvSpPr>
            <a:spLocks noGrp="1"/>
          </p:cNvSpPr>
          <p:nvPr>
            <p:ph type="sldNum" sz="quarter" idx="12"/>
          </p:nvPr>
        </p:nvSpPr>
        <p:spPr/>
        <p:txBody>
          <a:bodyPr/>
          <a:lstStyle/>
          <a:p>
            <a:fld id="{2E3C2C3E-E690-4FBB-A21E-B10796BD48E0}" type="slidenum">
              <a:rPr lang="en-US" smtClean="0"/>
              <a:pPr/>
              <a:t>‹#›</a:t>
            </a:fld>
            <a:endParaRPr lang="en-US"/>
          </a:p>
        </p:txBody>
      </p:sp>
    </p:spTree>
    <p:extLst>
      <p:ext uri="{BB962C8B-B14F-4D97-AF65-F5344CB8AC3E}">
        <p14:creationId xmlns:p14="http://schemas.microsoft.com/office/powerpoint/2010/main" val="147107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06A02A-CE61-4286-9C75-B19A2B0F389C}" type="datetimeFigureOut">
              <a:rPr lang="en-US" smtClean="0">
                <a:solidFill>
                  <a:srgbClr val="DFDCB7"/>
                </a:solidFill>
              </a:rPr>
              <a:pPr/>
              <a:t>3/24/2017</a:t>
            </a:fld>
            <a:endParaRPr lang="en-US">
              <a:solidFill>
                <a:srgbClr val="DFDCB7"/>
              </a:solidFill>
            </a:endParaRPr>
          </a:p>
        </p:txBody>
      </p:sp>
      <p:sp>
        <p:nvSpPr>
          <p:cNvPr id="6" name="Footer Placeholder 5"/>
          <p:cNvSpPr>
            <a:spLocks noGrp="1"/>
          </p:cNvSpPr>
          <p:nvPr>
            <p:ph type="ftr" sz="quarter" idx="11"/>
          </p:nvPr>
        </p:nvSpPr>
        <p:spPr/>
        <p:txBody>
          <a:bodyPr/>
          <a:lstStyle/>
          <a:p>
            <a:endParaRPr lang="en-US">
              <a:solidFill>
                <a:srgbClr val="DFDCB7"/>
              </a:solidFill>
            </a:endParaRPr>
          </a:p>
        </p:txBody>
      </p:sp>
      <p:sp>
        <p:nvSpPr>
          <p:cNvPr id="7" name="Slide Number Placeholder 6"/>
          <p:cNvSpPr>
            <a:spLocks noGrp="1"/>
          </p:cNvSpPr>
          <p:nvPr>
            <p:ph type="sldNum" sz="quarter" idx="12"/>
          </p:nvPr>
        </p:nvSpPr>
        <p:spPr/>
        <p:txBody>
          <a:bodyPr/>
          <a:lstStyle/>
          <a:p>
            <a:fld id="{2E3C2C3E-E690-4FBB-A21E-B10796BD48E0}" type="slidenum">
              <a:rPr lang="en-US" smtClean="0"/>
              <a:pPr/>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5164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06A02A-CE61-4286-9C75-B19A2B0F389C}" type="datetimeFigureOut">
              <a:rPr lang="en-US" smtClean="0">
                <a:solidFill>
                  <a:srgbClr val="DFDCB7"/>
                </a:solidFill>
              </a:rPr>
              <a:pPr/>
              <a:t>3/24/2017</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2E3C2C3E-E690-4FBB-A21E-B10796BD48E0}" type="slidenum">
              <a:rPr lang="en-US" smtClean="0"/>
              <a:pPr/>
              <a:t>‹#›</a:t>
            </a:fld>
            <a:endParaRPr lang="en-US"/>
          </a:p>
        </p:txBody>
      </p:sp>
    </p:spTree>
    <p:extLst>
      <p:ext uri="{BB962C8B-B14F-4D97-AF65-F5344CB8AC3E}">
        <p14:creationId xmlns:p14="http://schemas.microsoft.com/office/powerpoint/2010/main" val="174439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206A02A-CE61-4286-9C75-B19A2B0F389C}" type="datetimeFigureOut">
              <a:rPr lang="en-US" smtClean="0">
                <a:solidFill>
                  <a:srgbClr val="DFDCB7"/>
                </a:solidFill>
              </a:rPr>
              <a:pPr/>
              <a:t>3/24/2017</a:t>
            </a:fld>
            <a:endParaRPr lang="en-US">
              <a:solidFill>
                <a:srgbClr val="DFDCB7"/>
              </a:solidFill>
            </a:endParaRPr>
          </a:p>
        </p:txBody>
      </p:sp>
      <p:sp>
        <p:nvSpPr>
          <p:cNvPr id="9" name="Slide Number Placeholder 8"/>
          <p:cNvSpPr>
            <a:spLocks noGrp="1"/>
          </p:cNvSpPr>
          <p:nvPr>
            <p:ph type="sldNum" sz="quarter" idx="11"/>
          </p:nvPr>
        </p:nvSpPr>
        <p:spPr/>
        <p:txBody>
          <a:bodyPr/>
          <a:lstStyle/>
          <a:p>
            <a:fld id="{2E3C2C3E-E690-4FBB-A21E-B10796BD48E0}" type="slidenum">
              <a:rPr lang="en-US" smtClean="0"/>
              <a:pPr/>
              <a:t>‹#›</a:t>
            </a:fld>
            <a:endParaRPr lang="en-US"/>
          </a:p>
        </p:txBody>
      </p:sp>
      <p:sp>
        <p:nvSpPr>
          <p:cNvPr id="10" name="Footer Placeholder 9"/>
          <p:cNvSpPr>
            <a:spLocks noGrp="1"/>
          </p:cNvSpPr>
          <p:nvPr>
            <p:ph type="ftr" sz="quarter" idx="12"/>
          </p:nvPr>
        </p:nvSpPr>
        <p:spPr/>
        <p:txBody>
          <a:bodyPr/>
          <a:lstStyle/>
          <a:p>
            <a:endParaRPr lang="en-US">
              <a:solidFill>
                <a:srgbClr val="DFDCB7"/>
              </a:solidFill>
            </a:endParaRPr>
          </a:p>
        </p:txBody>
      </p:sp>
    </p:spTree>
    <p:extLst>
      <p:ext uri="{BB962C8B-B14F-4D97-AF65-F5344CB8AC3E}">
        <p14:creationId xmlns:p14="http://schemas.microsoft.com/office/powerpoint/2010/main" val="3690685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06A02A-CE61-4286-9C75-B19A2B0F389C}" type="datetimeFigureOut">
              <a:rPr lang="en-US" smtClean="0">
                <a:solidFill>
                  <a:srgbClr val="DFDCB7"/>
                </a:solidFill>
              </a:rPr>
              <a:pPr/>
              <a:t>3/24/2017</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2E3C2C3E-E690-4FBB-A21E-B10796BD48E0}" type="slidenum">
              <a:rPr lang="en-US" smtClean="0"/>
              <a:pPr/>
              <a:t>‹#›</a:t>
            </a:fld>
            <a:endParaRPr lang="en-US"/>
          </a:p>
        </p:txBody>
      </p:sp>
    </p:spTree>
    <p:extLst>
      <p:ext uri="{BB962C8B-B14F-4D97-AF65-F5344CB8AC3E}">
        <p14:creationId xmlns:p14="http://schemas.microsoft.com/office/powerpoint/2010/main" val="3182460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06A02A-CE61-4286-9C75-B19A2B0F389C}" type="datetimeFigureOut">
              <a:rPr lang="en-US" smtClean="0">
                <a:solidFill>
                  <a:srgbClr val="DFDCB7"/>
                </a:solidFill>
              </a:rPr>
              <a:pPr/>
              <a:t>3/24/2017</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2E3C2C3E-E690-4FBB-A21E-B10796BD48E0}" type="slidenum">
              <a:rPr lang="en-US" smtClean="0"/>
              <a:pPr/>
              <a:t>‹#›</a:t>
            </a:fld>
            <a:endParaRPr lang="en-US"/>
          </a:p>
        </p:txBody>
      </p:sp>
    </p:spTree>
    <p:extLst>
      <p:ext uri="{BB962C8B-B14F-4D97-AF65-F5344CB8AC3E}">
        <p14:creationId xmlns:p14="http://schemas.microsoft.com/office/powerpoint/2010/main" val="4193374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06A02A-CE61-4286-9C75-B19A2B0F389C}" type="datetimeFigureOut">
              <a:rPr lang="en-US" smtClean="0">
                <a:solidFill>
                  <a:srgbClr val="DFDCB7"/>
                </a:solidFill>
              </a:rPr>
              <a:pPr/>
              <a:t>3/24/2017</a:t>
            </a:fld>
            <a:endParaRPr lang="en-US">
              <a:solidFill>
                <a:srgbClr val="DFDCB7"/>
              </a:solidFill>
            </a:endParaRPr>
          </a:p>
        </p:txBody>
      </p:sp>
      <p:sp>
        <p:nvSpPr>
          <p:cNvPr id="5" name="Footer Placeholder 4"/>
          <p:cNvSpPr>
            <a:spLocks noGrp="1"/>
          </p:cNvSpPr>
          <p:nvPr>
            <p:ph type="ftr" sz="quarter" idx="11"/>
          </p:nvPr>
        </p:nvSpPr>
        <p:spPr/>
        <p:txBody>
          <a:bodyPr/>
          <a:lstStyle/>
          <a:p>
            <a:endParaRPr lang="en-US">
              <a:solidFill>
                <a:srgbClr val="DFDCB7"/>
              </a:solidFill>
            </a:endParaRPr>
          </a:p>
        </p:txBody>
      </p:sp>
      <p:sp>
        <p:nvSpPr>
          <p:cNvPr id="6" name="Slide Number Placeholder 5"/>
          <p:cNvSpPr>
            <a:spLocks noGrp="1"/>
          </p:cNvSpPr>
          <p:nvPr>
            <p:ph type="sldNum" sz="quarter" idx="12"/>
          </p:nvPr>
        </p:nvSpPr>
        <p:spPr/>
        <p:txBody>
          <a:bodyPr/>
          <a:lstStyle/>
          <a:p>
            <a:fld id="{2E3C2C3E-E690-4FBB-A21E-B10796BD48E0}" type="slidenum">
              <a:rPr lang="en-US" smtClean="0"/>
              <a:pPr/>
              <a:t>‹#›</a:t>
            </a:fld>
            <a:endParaRPr lang="en-US"/>
          </a:p>
        </p:txBody>
      </p:sp>
    </p:spTree>
    <p:extLst>
      <p:ext uri="{BB962C8B-B14F-4D97-AF65-F5344CB8AC3E}">
        <p14:creationId xmlns:p14="http://schemas.microsoft.com/office/powerpoint/2010/main" val="1973683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206A02A-CE61-4286-9C75-B19A2B0F389C}" type="datetimeFigureOut">
              <a:rPr lang="en-US" smtClean="0">
                <a:solidFill>
                  <a:srgbClr val="DFDCB7"/>
                </a:solidFill>
              </a:rPr>
              <a:pPr/>
              <a:t>3/24/2017</a:t>
            </a:fld>
            <a:endParaRPr lang="en-US">
              <a:solidFill>
                <a:srgbClr val="DFDCB7"/>
              </a:solidFill>
            </a:endParaRPr>
          </a:p>
        </p:txBody>
      </p:sp>
      <p:sp>
        <p:nvSpPr>
          <p:cNvPr id="6" name="Footer Placeholder 5"/>
          <p:cNvSpPr>
            <a:spLocks noGrp="1"/>
          </p:cNvSpPr>
          <p:nvPr>
            <p:ph type="ftr" sz="quarter" idx="11"/>
          </p:nvPr>
        </p:nvSpPr>
        <p:spPr/>
        <p:txBody>
          <a:bodyPr/>
          <a:lstStyle/>
          <a:p>
            <a:endParaRPr lang="en-US">
              <a:solidFill>
                <a:srgbClr val="DFDCB7"/>
              </a:solidFill>
            </a:endParaRPr>
          </a:p>
        </p:txBody>
      </p:sp>
      <p:sp>
        <p:nvSpPr>
          <p:cNvPr id="7" name="Slide Number Placeholder 6"/>
          <p:cNvSpPr>
            <a:spLocks noGrp="1"/>
          </p:cNvSpPr>
          <p:nvPr>
            <p:ph type="sldNum" sz="quarter" idx="12"/>
          </p:nvPr>
        </p:nvSpPr>
        <p:spPr/>
        <p:txBody>
          <a:bodyPr/>
          <a:lstStyle/>
          <a:p>
            <a:fld id="{2E3C2C3E-E690-4FBB-A21E-B10796BD48E0}" type="slidenum">
              <a:rPr lang="en-US" smtClean="0"/>
              <a:pPr/>
              <a:t>‹#›</a:t>
            </a:fld>
            <a:endParaRPr lang="en-US"/>
          </a:p>
        </p:txBody>
      </p:sp>
    </p:spTree>
    <p:extLst>
      <p:ext uri="{BB962C8B-B14F-4D97-AF65-F5344CB8AC3E}">
        <p14:creationId xmlns:p14="http://schemas.microsoft.com/office/powerpoint/2010/main" val="2329910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06A02A-CE61-4286-9C75-B19A2B0F389C}" type="datetimeFigureOut">
              <a:rPr lang="en-US" smtClean="0">
                <a:solidFill>
                  <a:srgbClr val="DFDCB7"/>
                </a:solidFill>
              </a:rPr>
              <a:pPr/>
              <a:t>3/24/2017</a:t>
            </a:fld>
            <a:endParaRPr lang="en-US">
              <a:solidFill>
                <a:srgbClr val="DFDCB7"/>
              </a:solidFill>
            </a:endParaRPr>
          </a:p>
        </p:txBody>
      </p:sp>
      <p:sp>
        <p:nvSpPr>
          <p:cNvPr id="8" name="Footer Placeholder 7"/>
          <p:cNvSpPr>
            <a:spLocks noGrp="1"/>
          </p:cNvSpPr>
          <p:nvPr>
            <p:ph type="ftr" sz="quarter" idx="11"/>
          </p:nvPr>
        </p:nvSpPr>
        <p:spPr/>
        <p:txBody>
          <a:bodyPr/>
          <a:lstStyle/>
          <a:p>
            <a:endParaRPr lang="en-US">
              <a:solidFill>
                <a:srgbClr val="DFDCB7"/>
              </a:solidFill>
            </a:endParaRPr>
          </a:p>
        </p:txBody>
      </p:sp>
      <p:sp>
        <p:nvSpPr>
          <p:cNvPr id="9" name="Slide Number Placeholder 8"/>
          <p:cNvSpPr>
            <a:spLocks noGrp="1"/>
          </p:cNvSpPr>
          <p:nvPr>
            <p:ph type="sldNum" sz="quarter" idx="12"/>
          </p:nvPr>
        </p:nvSpPr>
        <p:spPr/>
        <p:txBody>
          <a:bodyPr/>
          <a:lstStyle/>
          <a:p>
            <a:fld id="{2E3C2C3E-E690-4FBB-A21E-B10796BD48E0}" type="slidenum">
              <a:rPr lang="en-US" smtClean="0"/>
              <a:pPr/>
              <a:t>‹#›</a:t>
            </a:fld>
            <a:endParaRPr lang="en-US"/>
          </a:p>
        </p:txBody>
      </p:sp>
    </p:spTree>
    <p:extLst>
      <p:ext uri="{BB962C8B-B14F-4D97-AF65-F5344CB8AC3E}">
        <p14:creationId xmlns:p14="http://schemas.microsoft.com/office/powerpoint/2010/main" val="215984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06A02A-CE61-4286-9C75-B19A2B0F389C}" type="datetimeFigureOut">
              <a:rPr lang="en-US" smtClean="0">
                <a:solidFill>
                  <a:srgbClr val="DFDCB7"/>
                </a:solidFill>
              </a:rPr>
              <a:pPr/>
              <a:t>3/24/2017</a:t>
            </a:fld>
            <a:endParaRPr lang="en-US">
              <a:solidFill>
                <a:srgbClr val="DFDCB7"/>
              </a:solidFill>
            </a:endParaRPr>
          </a:p>
        </p:txBody>
      </p:sp>
      <p:sp>
        <p:nvSpPr>
          <p:cNvPr id="4" name="Footer Placeholder 3"/>
          <p:cNvSpPr>
            <a:spLocks noGrp="1"/>
          </p:cNvSpPr>
          <p:nvPr>
            <p:ph type="ftr" sz="quarter" idx="11"/>
          </p:nvPr>
        </p:nvSpPr>
        <p:spPr/>
        <p:txBody>
          <a:bodyPr/>
          <a:lstStyle/>
          <a:p>
            <a:endParaRPr lang="en-US">
              <a:solidFill>
                <a:srgbClr val="DFDCB7"/>
              </a:solidFill>
            </a:endParaRPr>
          </a:p>
        </p:txBody>
      </p:sp>
      <p:sp>
        <p:nvSpPr>
          <p:cNvPr id="5" name="Slide Number Placeholder 4"/>
          <p:cNvSpPr>
            <a:spLocks noGrp="1"/>
          </p:cNvSpPr>
          <p:nvPr>
            <p:ph type="sldNum" sz="quarter" idx="12"/>
          </p:nvPr>
        </p:nvSpPr>
        <p:spPr/>
        <p:txBody>
          <a:bodyPr/>
          <a:lstStyle/>
          <a:p>
            <a:fld id="{2E3C2C3E-E690-4FBB-A21E-B10796BD48E0}" type="slidenum">
              <a:rPr lang="en-US" smtClean="0"/>
              <a:pPr/>
              <a:t>‹#›</a:t>
            </a:fld>
            <a:endParaRPr lang="en-US"/>
          </a:p>
        </p:txBody>
      </p:sp>
    </p:spTree>
    <p:extLst>
      <p:ext uri="{BB962C8B-B14F-4D97-AF65-F5344CB8AC3E}">
        <p14:creationId xmlns:p14="http://schemas.microsoft.com/office/powerpoint/2010/main" val="28770907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06A02A-CE61-4286-9C75-B19A2B0F389C}" type="datetimeFigureOut">
              <a:rPr lang="en-US" smtClean="0">
                <a:solidFill>
                  <a:srgbClr val="DFDCB7"/>
                </a:solidFill>
              </a:rPr>
              <a:pPr/>
              <a:t>3/24/2017</a:t>
            </a:fld>
            <a:endParaRPr lang="en-US">
              <a:solidFill>
                <a:srgbClr val="DFDCB7"/>
              </a:solidFill>
            </a:endParaRPr>
          </a:p>
        </p:txBody>
      </p:sp>
      <p:sp>
        <p:nvSpPr>
          <p:cNvPr id="3" name="Footer Placeholder 2"/>
          <p:cNvSpPr>
            <a:spLocks noGrp="1"/>
          </p:cNvSpPr>
          <p:nvPr>
            <p:ph type="ftr" sz="quarter" idx="11"/>
          </p:nvPr>
        </p:nvSpPr>
        <p:spPr/>
        <p:txBody>
          <a:bodyPr/>
          <a:lstStyle/>
          <a:p>
            <a:endParaRPr lang="en-US">
              <a:solidFill>
                <a:srgbClr val="DFDCB7"/>
              </a:solidFill>
            </a:endParaRPr>
          </a:p>
        </p:txBody>
      </p:sp>
      <p:sp>
        <p:nvSpPr>
          <p:cNvPr id="4" name="Slide Number Placeholder 3"/>
          <p:cNvSpPr>
            <a:spLocks noGrp="1"/>
          </p:cNvSpPr>
          <p:nvPr>
            <p:ph type="sldNum" sz="quarter" idx="12"/>
          </p:nvPr>
        </p:nvSpPr>
        <p:spPr/>
        <p:txBody>
          <a:bodyPr/>
          <a:lstStyle/>
          <a:p>
            <a:fld id="{2E3C2C3E-E690-4FBB-A21E-B10796BD48E0}" type="slidenum">
              <a:rPr lang="en-US" smtClean="0"/>
              <a:pPr/>
              <a:t>‹#›</a:t>
            </a:fld>
            <a:endParaRPr lang="en-US"/>
          </a:p>
        </p:txBody>
      </p:sp>
    </p:spTree>
    <p:extLst>
      <p:ext uri="{BB962C8B-B14F-4D97-AF65-F5344CB8AC3E}">
        <p14:creationId xmlns:p14="http://schemas.microsoft.com/office/powerpoint/2010/main" val="1812057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06A02A-CE61-4286-9C75-B19A2B0F389C}" type="datetimeFigureOut">
              <a:rPr lang="en-US" smtClean="0">
                <a:solidFill>
                  <a:srgbClr val="DFDCB7"/>
                </a:solidFill>
              </a:rPr>
              <a:pPr/>
              <a:t>3/24/2017</a:t>
            </a:fld>
            <a:endParaRPr lang="en-US">
              <a:solidFill>
                <a:srgbClr val="DFDCB7"/>
              </a:solidFill>
            </a:endParaRPr>
          </a:p>
        </p:txBody>
      </p:sp>
      <p:sp>
        <p:nvSpPr>
          <p:cNvPr id="6" name="Footer Placeholder 5"/>
          <p:cNvSpPr>
            <a:spLocks noGrp="1"/>
          </p:cNvSpPr>
          <p:nvPr>
            <p:ph type="ftr" sz="quarter" idx="11"/>
          </p:nvPr>
        </p:nvSpPr>
        <p:spPr/>
        <p:txBody>
          <a:bodyPr/>
          <a:lstStyle/>
          <a:p>
            <a:endParaRPr lang="en-US">
              <a:solidFill>
                <a:srgbClr val="DFDCB7"/>
              </a:solidFill>
            </a:endParaRPr>
          </a:p>
        </p:txBody>
      </p:sp>
      <p:sp>
        <p:nvSpPr>
          <p:cNvPr id="7" name="Slide Number Placeholder 6"/>
          <p:cNvSpPr>
            <a:spLocks noGrp="1"/>
          </p:cNvSpPr>
          <p:nvPr>
            <p:ph type="sldNum" sz="quarter" idx="12"/>
          </p:nvPr>
        </p:nvSpPr>
        <p:spPr/>
        <p:txBody>
          <a:bodyPr/>
          <a:lstStyle/>
          <a:p>
            <a:fld id="{2E3C2C3E-E690-4FBB-A21E-B10796BD48E0}" type="slidenum">
              <a:rPr lang="en-US" smtClean="0"/>
              <a:pPr/>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7651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206A02A-CE61-4286-9C75-B19A2B0F389C}" type="datetimeFigureOut">
              <a:rPr lang="en-US" smtClean="0">
                <a:solidFill>
                  <a:srgbClr val="DFDCB7"/>
                </a:solidFill>
              </a:rPr>
              <a:pPr/>
              <a:t>3/24/2017</a:t>
            </a:fld>
            <a:endParaRPr lang="en-US">
              <a:solidFill>
                <a:srgbClr val="DFDCB7"/>
              </a:solidFill>
            </a:endParaRPr>
          </a:p>
        </p:txBody>
      </p:sp>
      <p:sp>
        <p:nvSpPr>
          <p:cNvPr id="9" name="Slide Number Placeholder 8"/>
          <p:cNvSpPr>
            <a:spLocks noGrp="1"/>
          </p:cNvSpPr>
          <p:nvPr>
            <p:ph type="sldNum" sz="quarter" idx="11"/>
          </p:nvPr>
        </p:nvSpPr>
        <p:spPr/>
        <p:txBody>
          <a:bodyPr/>
          <a:lstStyle/>
          <a:p>
            <a:fld id="{2E3C2C3E-E690-4FBB-A21E-B10796BD48E0}" type="slidenum">
              <a:rPr lang="en-US" smtClean="0"/>
              <a:pPr/>
              <a:t>‹#›</a:t>
            </a:fld>
            <a:endParaRPr lang="en-US"/>
          </a:p>
        </p:txBody>
      </p:sp>
      <p:sp>
        <p:nvSpPr>
          <p:cNvPr id="10" name="Footer Placeholder 9"/>
          <p:cNvSpPr>
            <a:spLocks noGrp="1"/>
          </p:cNvSpPr>
          <p:nvPr>
            <p:ph type="ftr" sz="quarter" idx="12"/>
          </p:nvPr>
        </p:nvSpPr>
        <p:spPr/>
        <p:txBody>
          <a:bodyPr/>
          <a:lstStyle/>
          <a:p>
            <a:endParaRPr lang="en-US">
              <a:solidFill>
                <a:srgbClr val="DFDCB7"/>
              </a:solidFill>
            </a:endParaRPr>
          </a:p>
        </p:txBody>
      </p:sp>
    </p:spTree>
    <p:extLst>
      <p:ext uri="{BB962C8B-B14F-4D97-AF65-F5344CB8AC3E}">
        <p14:creationId xmlns:p14="http://schemas.microsoft.com/office/powerpoint/2010/main" val="4145340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231096"/>
            <a:ext cx="10160000" cy="7050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208314"/>
            <a:ext cx="10160000" cy="519248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2E3C2C3E-E690-4FBB-A21E-B10796BD48E0}" type="slidenum">
              <a:rPr lang="en-US" smtClean="0"/>
              <a:pPr/>
              <a:t>‹#›</a:t>
            </a:fld>
            <a:endParaRPr lang="en-US"/>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a:solidFill>
                <a:srgbClr val="DFDCB7"/>
              </a:solidFill>
            </a:endParaRPr>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2206A02A-CE61-4286-9C75-B19A2B0F389C}" type="datetimeFigureOut">
              <a:rPr lang="en-US" smtClean="0">
                <a:solidFill>
                  <a:srgbClr val="DFDCB7"/>
                </a:solidFill>
              </a:rPr>
              <a:pPr/>
              <a:t>3/24/2017</a:t>
            </a:fld>
            <a:endParaRPr lang="en-US">
              <a:solidFill>
                <a:srgbClr val="DFDCB7"/>
              </a:solidFill>
            </a:endParaRPr>
          </a:p>
        </p:txBody>
      </p:sp>
    </p:spTree>
    <p:extLst>
      <p:ext uri="{BB962C8B-B14F-4D97-AF65-F5344CB8AC3E}">
        <p14:creationId xmlns:p14="http://schemas.microsoft.com/office/powerpoint/2010/main" val="1016771951"/>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iming>
    <p:tnLst>
      <p:par>
        <p:cTn id="1" dur="indefinite" restart="never" nodeType="tmRoot"/>
      </p:par>
    </p:tnLst>
  </p:timing>
  <p:txStyles>
    <p:titleStyle>
      <a:lvl1pPr algn="l" defTabSz="914400" rtl="0" eaLnBrk="1" latinLnBrk="0" hangingPunct="1">
        <a:spcBef>
          <a:spcPct val="0"/>
        </a:spcBef>
        <a:buNone/>
        <a:defRPr sz="2800" kern="1200" cap="none" spc="-100" baseline="0">
          <a:ln>
            <a:noFill/>
          </a:ln>
          <a:solidFill>
            <a:schemeClr val="tx1"/>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2E3C2C3E-E690-4FBB-A21E-B10796BD48E0}" type="slidenum">
              <a:rPr lang="en-US" smtClean="0"/>
              <a:pPr/>
              <a:t>‹#›</a:t>
            </a:fld>
            <a:endParaRPr lang="en-US"/>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a:solidFill>
                <a:srgbClr val="DFDCB7"/>
              </a:solidFill>
            </a:endParaRPr>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2206A02A-CE61-4286-9C75-B19A2B0F389C}" type="datetimeFigureOut">
              <a:rPr lang="en-US" smtClean="0">
                <a:solidFill>
                  <a:srgbClr val="DFDCB7"/>
                </a:solidFill>
              </a:rPr>
              <a:pPr/>
              <a:t>3/24/2017</a:t>
            </a:fld>
            <a:endParaRPr lang="en-US">
              <a:solidFill>
                <a:srgbClr val="DFDCB7"/>
              </a:solidFill>
            </a:endParaRPr>
          </a:p>
        </p:txBody>
      </p:sp>
    </p:spTree>
    <p:extLst>
      <p:ext uri="{BB962C8B-B14F-4D97-AF65-F5344CB8AC3E}">
        <p14:creationId xmlns:p14="http://schemas.microsoft.com/office/powerpoint/2010/main" val="3187175912"/>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tm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tmp"/><Relationship Id="rId4" Type="http://schemas.openxmlformats.org/officeDocument/2006/relationships/image" Target="../media/image17.tm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tmp"/><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tmp"/><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2.tm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tmp"/><Relationship Id="rId11" Type="http://schemas.openxmlformats.org/officeDocument/2006/relationships/image" Target="../media/image11.png"/><Relationship Id="rId5" Type="http://schemas.openxmlformats.org/officeDocument/2006/relationships/image" Target="../media/image5.tmp"/><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tmp"/><Relationship Id="rId4" Type="http://schemas.openxmlformats.org/officeDocument/2006/relationships/image" Target="../media/image14.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855" y="1437854"/>
            <a:ext cx="10465705" cy="2579914"/>
          </a:xfrm>
        </p:spPr>
        <p:txBody>
          <a:bodyPr anchor="t"/>
          <a:lstStyle/>
          <a:p>
            <a:pPr algn="ctr"/>
            <a:r>
              <a:rPr lang="en-US" sz="4400" dirty="0" smtClean="0">
                <a:solidFill>
                  <a:srgbClr val="C00000"/>
                </a:solidFill>
              </a:rPr>
              <a:t>U</a:t>
            </a:r>
            <a:r>
              <a:rPr lang="en-US" sz="4400" dirty="0" smtClean="0"/>
              <a:t>niversity of </a:t>
            </a:r>
            <a:r>
              <a:rPr lang="en-US" sz="4400" dirty="0" smtClean="0">
                <a:solidFill>
                  <a:srgbClr val="C00000"/>
                </a:solidFill>
              </a:rPr>
              <a:t>N</a:t>
            </a:r>
            <a:r>
              <a:rPr lang="en-US" sz="4400" dirty="0" smtClean="0"/>
              <a:t>ebraska-</a:t>
            </a:r>
            <a:r>
              <a:rPr lang="en-US" sz="4400" dirty="0" smtClean="0">
                <a:solidFill>
                  <a:srgbClr val="C00000"/>
                </a:solidFill>
              </a:rPr>
              <a:t>L</a:t>
            </a:r>
            <a:r>
              <a:rPr lang="en-US" sz="4400" dirty="0" smtClean="0"/>
              <a:t>incoln</a:t>
            </a:r>
            <a:br>
              <a:rPr lang="en-US" sz="4400" dirty="0" smtClean="0"/>
            </a:br>
            <a:r>
              <a:rPr lang="en-US" sz="4400" dirty="0" smtClean="0">
                <a:solidFill>
                  <a:srgbClr val="C00000"/>
                </a:solidFill>
              </a:rPr>
              <a:t>T</a:t>
            </a:r>
            <a:r>
              <a:rPr lang="en-US" sz="4400" dirty="0" smtClean="0"/>
              <a:t>esting </a:t>
            </a:r>
            <a:r>
              <a:rPr lang="en-US" sz="4400" dirty="0" smtClean="0">
                <a:solidFill>
                  <a:srgbClr val="C00000"/>
                </a:solidFill>
              </a:rPr>
              <a:t>A</a:t>
            </a:r>
            <a:r>
              <a:rPr lang="en-US" sz="4400" dirty="0" smtClean="0"/>
              <a:t>g </a:t>
            </a:r>
            <a:r>
              <a:rPr lang="en-US" sz="4400" dirty="0" smtClean="0">
                <a:solidFill>
                  <a:srgbClr val="C00000"/>
                </a:solidFill>
              </a:rPr>
              <a:t>P</a:t>
            </a:r>
            <a:r>
              <a:rPr lang="en-US" sz="4400" dirty="0" smtClean="0"/>
              <a:t>erformance </a:t>
            </a:r>
            <a:r>
              <a:rPr lang="en-US" sz="4400" dirty="0" smtClean="0">
                <a:solidFill>
                  <a:srgbClr val="C00000"/>
                </a:solidFill>
              </a:rPr>
              <a:t>S</a:t>
            </a:r>
            <a:r>
              <a:rPr lang="en-US" sz="4400" dirty="0" smtClean="0"/>
              <a:t>olutions (</a:t>
            </a:r>
            <a:r>
              <a:rPr lang="en-US" sz="4400" dirty="0" smtClean="0">
                <a:solidFill>
                  <a:srgbClr val="C00000"/>
                </a:solidFill>
              </a:rPr>
              <a:t>UNL-TAPS</a:t>
            </a:r>
            <a:r>
              <a:rPr lang="en-US" sz="4400" dirty="0" smtClean="0"/>
              <a:t>)</a:t>
            </a:r>
            <a:br>
              <a:rPr lang="en-US" sz="4400" dirty="0" smtClean="0"/>
            </a:br>
            <a:r>
              <a:rPr lang="en-US" sz="2000" dirty="0" smtClean="0"/>
              <a:t/>
            </a:r>
            <a:br>
              <a:rPr lang="en-US" sz="2000" dirty="0" smtClean="0"/>
            </a:br>
            <a:r>
              <a:rPr lang="en-US" sz="4000" i="1" dirty="0" smtClean="0"/>
              <a:t>1</a:t>
            </a:r>
            <a:r>
              <a:rPr lang="en-US" sz="4000" i="1" baseline="30000" dirty="0" smtClean="0"/>
              <a:t>st</a:t>
            </a:r>
            <a:r>
              <a:rPr lang="en-US" sz="4000" i="1" dirty="0" smtClean="0"/>
              <a:t> Annual Farm Management Competition</a:t>
            </a:r>
            <a:endParaRPr lang="en-US" sz="32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1399" y="5490533"/>
            <a:ext cx="735637" cy="68580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457" y="216288"/>
            <a:ext cx="2916456" cy="958432"/>
          </a:xfrm>
          <a:prstGeom prst="rect">
            <a:avLst/>
          </a:prstGeom>
        </p:spPr>
      </p:pic>
      <p:sp>
        <p:nvSpPr>
          <p:cNvPr id="9" name="Title 1"/>
          <p:cNvSpPr txBox="1">
            <a:spLocks/>
          </p:cNvSpPr>
          <p:nvPr/>
        </p:nvSpPr>
        <p:spPr>
          <a:xfrm>
            <a:off x="683709" y="6309947"/>
            <a:ext cx="9905999" cy="419302"/>
          </a:xfrm>
          <a:prstGeom prst="rect">
            <a:avLst/>
          </a:prstGeom>
        </p:spPr>
        <p:txBody>
          <a:bodyPr vert="horz" lIns="91440" tIns="45720" rIns="91440" bIns="45720" rtlCol="0" anchor="t">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ctr"/>
            <a:r>
              <a:rPr lang="en-US" sz="2000" dirty="0" smtClean="0"/>
              <a:t>Kick-Off Meeting: March 20</a:t>
            </a:r>
            <a:r>
              <a:rPr lang="en-US" sz="2000" baseline="30000" dirty="0" smtClean="0"/>
              <a:t>th</a:t>
            </a:r>
            <a:r>
              <a:rPr lang="en-US" sz="2000" dirty="0" smtClean="0"/>
              <a:t>, 2017</a:t>
            </a:r>
            <a:endParaRPr lang="en-US" sz="2400" dirty="0"/>
          </a:p>
        </p:txBody>
      </p:sp>
      <p:sp>
        <p:nvSpPr>
          <p:cNvPr id="15" name="Title 1"/>
          <p:cNvSpPr txBox="1">
            <a:spLocks/>
          </p:cNvSpPr>
          <p:nvPr/>
        </p:nvSpPr>
        <p:spPr>
          <a:xfrm>
            <a:off x="156658" y="4223659"/>
            <a:ext cx="10960100" cy="2292179"/>
          </a:xfrm>
          <a:prstGeom prst="rect">
            <a:avLst/>
          </a:prstGeom>
        </p:spPr>
        <p:txBody>
          <a:bodyPr vert="horz" lIns="91440" tIns="45720" rIns="91440" bIns="45720" rtlCol="0" anchor="t">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ctr"/>
            <a:r>
              <a:rPr lang="en-US" sz="2400" dirty="0" smtClean="0"/>
              <a:t>Daran Rudnick, Matt Stockton, Chuck Burr, and Rodrigo Werle</a:t>
            </a:r>
          </a:p>
          <a:p>
            <a:pPr algn="ctr"/>
            <a:r>
              <a:rPr lang="en-US" sz="2200" dirty="0" smtClean="0"/>
              <a:t>West Central Research and Extension Center</a:t>
            </a:r>
          </a:p>
          <a:p>
            <a:pPr algn="ctr"/>
            <a:endParaRPr lang="en-US" sz="900" dirty="0"/>
          </a:p>
          <a:p>
            <a:pPr algn="ctr"/>
            <a:r>
              <a:rPr lang="en-US" sz="2000" dirty="0" smtClean="0"/>
              <a:t>In Partnership  with</a:t>
            </a:r>
          </a:p>
          <a:p>
            <a:pPr algn="ctr"/>
            <a:endParaRPr lang="en-US" sz="900" dirty="0" smtClean="0"/>
          </a:p>
          <a:p>
            <a:pPr algn="ctr"/>
            <a:r>
              <a:rPr lang="en-US" sz="2400" dirty="0" smtClean="0"/>
              <a:t>Nebraska Water Balance Alliance (NEWBA)- </a:t>
            </a:r>
            <a:r>
              <a:rPr lang="en-US" sz="2400" dirty="0" err="1" smtClean="0"/>
              <a:t>Aquamart</a:t>
            </a:r>
            <a:endParaRPr lang="en-US" sz="2400" dirty="0" smtClean="0"/>
          </a:p>
        </p:txBody>
      </p:sp>
    </p:spTree>
    <p:extLst>
      <p:ext uri="{BB962C8B-B14F-4D97-AF65-F5344CB8AC3E}">
        <p14:creationId xmlns:p14="http://schemas.microsoft.com/office/powerpoint/2010/main" val="538640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40655" y="0"/>
            <a:ext cx="5618845" cy="1511300"/>
          </a:xfrm>
        </p:spPr>
        <p:txBody>
          <a:bodyPr/>
          <a:lstStyle/>
          <a:p>
            <a:r>
              <a:rPr lang="en-US" sz="4000" dirty="0" smtClean="0">
                <a:solidFill>
                  <a:schemeClr val="tx1"/>
                </a:solidFill>
              </a:rPr>
              <a:t>Hybrid Selection &amp; Population Density</a:t>
            </a:r>
            <a:endParaRPr lang="en-US" sz="4000" dirty="0">
              <a:solidFill>
                <a:schemeClr val="tx1"/>
              </a:solidFill>
            </a:endParaRPr>
          </a:p>
        </p:txBody>
      </p:sp>
      <p:sp>
        <p:nvSpPr>
          <p:cNvPr id="15" name="Content Placeholder 12"/>
          <p:cNvSpPr txBox="1">
            <a:spLocks/>
          </p:cNvSpPr>
          <p:nvPr/>
        </p:nvSpPr>
        <p:spPr>
          <a:xfrm>
            <a:off x="680353" y="1612900"/>
            <a:ext cx="5187047" cy="4823459"/>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a:r>
              <a:rPr lang="en-US" sz="2400" dirty="0" smtClean="0"/>
              <a:t>Default Hybrid </a:t>
            </a:r>
            <a:r>
              <a:rPr lang="en-US" sz="2400" dirty="0" smtClean="0">
                <a:sym typeface="Wingdings" panose="05000000000000000000" pitchFamily="2" charset="2"/>
              </a:rPr>
              <a:t></a:t>
            </a:r>
            <a:endParaRPr lang="en-US" sz="2400" dirty="0" smtClean="0"/>
          </a:p>
          <a:p>
            <a:pPr lvl="1" algn="just"/>
            <a:r>
              <a:rPr lang="en-US" dirty="0" smtClean="0"/>
              <a:t>Dyna-</a:t>
            </a:r>
            <a:r>
              <a:rPr lang="en-US" dirty="0" err="1" smtClean="0"/>
              <a:t>Gro</a:t>
            </a:r>
            <a:r>
              <a:rPr lang="en-US" dirty="0" smtClean="0"/>
              <a:t> D53VC55RIB</a:t>
            </a:r>
          </a:p>
          <a:p>
            <a:pPr lvl="1" algn="just"/>
            <a:r>
              <a:rPr lang="en-US" dirty="0" smtClean="0"/>
              <a:t>Cost: $217.80 per bag</a:t>
            </a:r>
          </a:p>
          <a:p>
            <a:pPr lvl="2" algn="just"/>
            <a:r>
              <a:rPr lang="en-US" dirty="0" smtClean="0"/>
              <a:t>Assuming: 12% bulk discount &amp; 10% early purchasing discount</a:t>
            </a:r>
          </a:p>
          <a:p>
            <a:pPr lvl="2" algn="just"/>
            <a:endParaRPr lang="en-US" sz="1000" dirty="0"/>
          </a:p>
          <a:p>
            <a:pPr algn="just"/>
            <a:r>
              <a:rPr lang="en-US" sz="2400" dirty="0" smtClean="0"/>
              <a:t>Supplying Your Own Hybrid?</a:t>
            </a:r>
          </a:p>
          <a:p>
            <a:pPr lvl="1" algn="just"/>
            <a:r>
              <a:rPr lang="en-US" dirty="0" smtClean="0"/>
              <a:t>Provide 10 </a:t>
            </a:r>
            <a:r>
              <a:rPr lang="en-US" dirty="0" err="1" smtClean="0"/>
              <a:t>lbs</a:t>
            </a:r>
            <a:r>
              <a:rPr lang="en-US" dirty="0" smtClean="0"/>
              <a:t> of seed by April 10</a:t>
            </a:r>
            <a:r>
              <a:rPr lang="en-US" baseline="30000" dirty="0" smtClean="0"/>
              <a:t>th</a:t>
            </a:r>
            <a:endParaRPr lang="en-US" dirty="0"/>
          </a:p>
          <a:p>
            <a:pPr lvl="1" algn="just"/>
            <a:r>
              <a:rPr lang="en-US" dirty="0" smtClean="0"/>
              <a:t>Disclose cost per bag of seed</a:t>
            </a:r>
          </a:p>
          <a:p>
            <a:pPr lvl="1" algn="just"/>
            <a:endParaRPr lang="en-US" dirty="0"/>
          </a:p>
          <a:p>
            <a:pPr algn="just"/>
            <a:r>
              <a:rPr lang="en-US" sz="2400" dirty="0" smtClean="0"/>
              <a:t>Planting Population Density</a:t>
            </a:r>
          </a:p>
          <a:p>
            <a:pPr lvl="1" algn="just"/>
            <a:r>
              <a:rPr lang="en-US" dirty="0" smtClean="0"/>
              <a:t>Deadline: April 10</a:t>
            </a:r>
            <a:r>
              <a:rPr lang="en-US" baseline="30000" dirty="0" smtClean="0"/>
              <a:t>th</a:t>
            </a:r>
            <a:r>
              <a:rPr lang="en-US" dirty="0" smtClean="0"/>
              <a:t>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1399" y="5490533"/>
            <a:ext cx="735637" cy="685800"/>
          </a:xfrm>
          <a:prstGeom prst="rect">
            <a:avLst/>
          </a:prstGeom>
        </p:spPr>
      </p:pic>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9500" y="17725"/>
            <a:ext cx="5106887" cy="6840275"/>
          </a:xfrm>
          <a:prstGeom prst="rect">
            <a:avLst/>
          </a:prstGeom>
        </p:spPr>
      </p:pic>
    </p:spTree>
    <p:extLst>
      <p:ext uri="{BB962C8B-B14F-4D97-AF65-F5344CB8AC3E}">
        <p14:creationId xmlns:p14="http://schemas.microsoft.com/office/powerpoint/2010/main" val="25243512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40655" y="0"/>
            <a:ext cx="10223500" cy="977900"/>
          </a:xfrm>
        </p:spPr>
        <p:txBody>
          <a:bodyPr/>
          <a:lstStyle/>
          <a:p>
            <a:r>
              <a:rPr lang="en-US" sz="4000" dirty="0" smtClean="0">
                <a:solidFill>
                  <a:schemeClr val="tx1"/>
                </a:solidFill>
              </a:rPr>
              <a:t>Nitrogen Fertilizer (UAN 32%)</a:t>
            </a:r>
            <a:endParaRPr lang="en-US" sz="4000" dirty="0">
              <a:solidFill>
                <a:schemeClr val="tx1"/>
              </a:solidFill>
            </a:endParaRPr>
          </a:p>
        </p:txBody>
      </p:sp>
      <p:sp>
        <p:nvSpPr>
          <p:cNvPr id="15" name="Content Placeholder 12"/>
          <p:cNvSpPr txBox="1">
            <a:spLocks/>
          </p:cNvSpPr>
          <p:nvPr/>
        </p:nvSpPr>
        <p:spPr>
          <a:xfrm>
            <a:off x="680353" y="977900"/>
            <a:ext cx="8044547" cy="5458459"/>
          </a:xfrm>
          <a:prstGeom prst="rect">
            <a:avLst/>
          </a:prstGeom>
        </p:spPr>
        <p:txBody>
          <a:bodyPr vert="horz" lIns="91440" tIns="45720" rIns="91440" bIns="45720" rtlCol="0">
            <a:normAutofit fontScale="92500"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a:r>
              <a:rPr lang="en-US" sz="2600" dirty="0" smtClean="0"/>
              <a:t>Pre-plant</a:t>
            </a:r>
          </a:p>
          <a:p>
            <a:pPr lvl="1" algn="just"/>
            <a:r>
              <a:rPr lang="en-US" dirty="0" smtClean="0"/>
              <a:t>Deadline: March 31</a:t>
            </a:r>
            <a:r>
              <a:rPr lang="en-US" baseline="30000" dirty="0" smtClean="0"/>
              <a:t>st</a:t>
            </a:r>
            <a:endParaRPr lang="en-US" dirty="0" smtClean="0"/>
          </a:p>
          <a:p>
            <a:pPr lvl="1" algn="just"/>
            <a:r>
              <a:rPr lang="en-US" dirty="0" smtClean="0"/>
              <a:t>Method: Spray (broadcast)</a:t>
            </a:r>
          </a:p>
          <a:p>
            <a:pPr lvl="1" algn="just"/>
            <a:r>
              <a:rPr lang="en-US" dirty="0" smtClean="0"/>
              <a:t>Amount: 0 to 300 </a:t>
            </a:r>
            <a:r>
              <a:rPr lang="en-US" dirty="0" err="1" smtClean="0"/>
              <a:t>lbs</a:t>
            </a:r>
            <a:r>
              <a:rPr lang="en-US" dirty="0" smtClean="0"/>
              <a:t>/acre</a:t>
            </a:r>
          </a:p>
          <a:p>
            <a:pPr lvl="1" algn="just"/>
            <a:r>
              <a:rPr lang="en-US" dirty="0" smtClean="0"/>
              <a:t>Timing: April 3</a:t>
            </a:r>
            <a:r>
              <a:rPr lang="en-US" baseline="30000" dirty="0" smtClean="0"/>
              <a:t>rd</a:t>
            </a:r>
            <a:r>
              <a:rPr lang="en-US" dirty="0" smtClean="0"/>
              <a:t> or earliest convenient date</a:t>
            </a:r>
          </a:p>
          <a:p>
            <a:pPr lvl="1" algn="just"/>
            <a:endParaRPr lang="en-US" sz="1000" dirty="0" smtClean="0"/>
          </a:p>
          <a:p>
            <a:pPr algn="just"/>
            <a:r>
              <a:rPr lang="en-US" sz="2400" dirty="0" smtClean="0"/>
              <a:t>Side-dress</a:t>
            </a:r>
          </a:p>
          <a:p>
            <a:pPr lvl="1" algn="just"/>
            <a:r>
              <a:rPr lang="en-US" dirty="0" smtClean="0"/>
              <a:t>Deadline: May 1</a:t>
            </a:r>
            <a:r>
              <a:rPr lang="en-US" baseline="30000" dirty="0" smtClean="0"/>
              <a:t>st</a:t>
            </a:r>
            <a:r>
              <a:rPr lang="en-US" dirty="0" smtClean="0"/>
              <a:t> </a:t>
            </a:r>
          </a:p>
          <a:p>
            <a:pPr lvl="1" algn="just"/>
            <a:r>
              <a:rPr lang="en-US" dirty="0" smtClean="0"/>
              <a:t>Method: Spray (dribble or inject)</a:t>
            </a:r>
          </a:p>
          <a:p>
            <a:pPr lvl="1" algn="just"/>
            <a:r>
              <a:rPr lang="en-US" dirty="0" smtClean="0"/>
              <a:t>Amount: 0 to 150 </a:t>
            </a:r>
            <a:r>
              <a:rPr lang="en-US" dirty="0" err="1" smtClean="0"/>
              <a:t>lbs</a:t>
            </a:r>
            <a:r>
              <a:rPr lang="en-US" dirty="0"/>
              <a:t> </a:t>
            </a:r>
            <a:r>
              <a:rPr lang="en-US" dirty="0" smtClean="0"/>
              <a:t>acre</a:t>
            </a:r>
          </a:p>
          <a:p>
            <a:pPr lvl="1" algn="just"/>
            <a:r>
              <a:rPr lang="en-US" dirty="0" smtClean="0"/>
              <a:t>Timing: V4 – V6</a:t>
            </a:r>
          </a:p>
          <a:p>
            <a:pPr lvl="1" algn="just"/>
            <a:endParaRPr lang="en-US" sz="1000" dirty="0" smtClean="0"/>
          </a:p>
          <a:p>
            <a:pPr algn="just"/>
            <a:r>
              <a:rPr lang="en-US" sz="2400" dirty="0" smtClean="0"/>
              <a:t>Fertigation</a:t>
            </a:r>
          </a:p>
          <a:p>
            <a:pPr lvl="1" algn="just"/>
            <a:r>
              <a:rPr lang="en-US" dirty="0" smtClean="0"/>
              <a:t>Initial Fertigation Plan Due: May 1</a:t>
            </a:r>
            <a:r>
              <a:rPr lang="en-US" baseline="30000" dirty="0" smtClean="0"/>
              <a:t>st</a:t>
            </a:r>
            <a:endParaRPr lang="en-US" dirty="0" smtClean="0"/>
          </a:p>
          <a:p>
            <a:pPr lvl="1" algn="just"/>
            <a:r>
              <a:rPr lang="en-US" dirty="0" smtClean="0"/>
              <a:t>Amount: 0 to 30 </a:t>
            </a:r>
            <a:r>
              <a:rPr lang="en-US" dirty="0" err="1" smtClean="0"/>
              <a:t>lbs</a:t>
            </a:r>
            <a:r>
              <a:rPr lang="en-US" dirty="0" smtClean="0"/>
              <a:t>/acre/event</a:t>
            </a:r>
          </a:p>
          <a:p>
            <a:pPr lvl="1" algn="just"/>
            <a:r>
              <a:rPr lang="en-US" dirty="0" smtClean="0"/>
              <a:t>Timing: V9, V12, VT/R1, &amp; R2</a:t>
            </a:r>
          </a:p>
          <a:p>
            <a:pPr lvl="1" algn="just"/>
            <a:r>
              <a:rPr lang="en-US" dirty="0" smtClean="0"/>
              <a:t>Irrigation Depth: ~0.30 in/event</a:t>
            </a:r>
          </a:p>
          <a:p>
            <a:pPr lvl="1" algn="just"/>
            <a:endParaRPr lang="en-US" dirty="0" smtClean="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1399" y="5490533"/>
            <a:ext cx="735637" cy="685800"/>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2661" y="3220336"/>
            <a:ext cx="3661937" cy="3584323"/>
          </a:xfrm>
          <a:prstGeom prst="rect">
            <a:avLst/>
          </a:prstGeom>
          <a:ln w="28575">
            <a:solidFill>
              <a:schemeClr val="tx1"/>
            </a:solidFill>
          </a:ln>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52860" y="0"/>
            <a:ext cx="3039140" cy="6858000"/>
          </a:xfrm>
          <a:prstGeom prst="rect">
            <a:avLst/>
          </a:prstGeom>
          <a:ln w="28575">
            <a:solidFill>
              <a:schemeClr val="tx1"/>
            </a:solidFill>
          </a:ln>
        </p:spPr>
      </p:pic>
    </p:spTree>
    <p:extLst>
      <p:ext uri="{BB962C8B-B14F-4D97-AF65-F5344CB8AC3E}">
        <p14:creationId xmlns:p14="http://schemas.microsoft.com/office/powerpoint/2010/main" val="1482909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40655" y="0"/>
            <a:ext cx="10223500" cy="977900"/>
          </a:xfrm>
        </p:spPr>
        <p:txBody>
          <a:bodyPr/>
          <a:lstStyle/>
          <a:p>
            <a:r>
              <a:rPr lang="en-US" sz="4000" dirty="0" smtClean="0">
                <a:solidFill>
                  <a:schemeClr val="tx1"/>
                </a:solidFill>
              </a:rPr>
              <a:t>Irrigation Scheduling</a:t>
            </a:r>
            <a:endParaRPr lang="en-US" sz="4000" dirty="0">
              <a:solidFill>
                <a:schemeClr val="tx1"/>
              </a:solidFill>
            </a:endParaRPr>
          </a:p>
        </p:txBody>
      </p:sp>
      <p:sp>
        <p:nvSpPr>
          <p:cNvPr id="15" name="Content Placeholder 12"/>
          <p:cNvSpPr txBox="1">
            <a:spLocks/>
          </p:cNvSpPr>
          <p:nvPr/>
        </p:nvSpPr>
        <p:spPr>
          <a:xfrm>
            <a:off x="680353" y="977900"/>
            <a:ext cx="10083802" cy="5458459"/>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a:r>
              <a:rPr lang="en-US" sz="2400" dirty="0" smtClean="0"/>
              <a:t>Irrigation System will Operate on:</a:t>
            </a:r>
          </a:p>
          <a:p>
            <a:pPr lvl="1" algn="just"/>
            <a:r>
              <a:rPr lang="en-US" dirty="0" smtClean="0"/>
              <a:t>Monday</a:t>
            </a:r>
          </a:p>
          <a:p>
            <a:pPr lvl="1" algn="just"/>
            <a:r>
              <a:rPr lang="en-US" dirty="0" smtClean="0"/>
              <a:t>Thursday</a:t>
            </a:r>
          </a:p>
          <a:p>
            <a:pPr lvl="1" algn="just"/>
            <a:endParaRPr lang="en-US" dirty="0"/>
          </a:p>
          <a:p>
            <a:pPr algn="just"/>
            <a:r>
              <a:rPr lang="en-US" sz="2400" dirty="0" smtClean="0"/>
              <a:t>Irrigation Depths:</a:t>
            </a:r>
          </a:p>
          <a:p>
            <a:pPr lvl="1" algn="just"/>
            <a:r>
              <a:rPr lang="en-US" dirty="0" smtClean="0"/>
              <a:t>0 to </a:t>
            </a:r>
            <a:r>
              <a:rPr lang="en-US" dirty="0" smtClean="0"/>
              <a:t>1.0 </a:t>
            </a:r>
            <a:r>
              <a:rPr lang="en-US" dirty="0" smtClean="0"/>
              <a:t>inches per event</a:t>
            </a:r>
            <a:endParaRPr lang="en-US" dirty="0"/>
          </a:p>
          <a:p>
            <a:pPr lvl="1" algn="just"/>
            <a:endParaRPr lang="en-US" dirty="0" smtClean="0"/>
          </a:p>
          <a:p>
            <a:pPr algn="just"/>
            <a:r>
              <a:rPr lang="en-US" sz="2400" dirty="0" smtClean="0"/>
              <a:t>Decisions:</a:t>
            </a:r>
          </a:p>
          <a:p>
            <a:pPr lvl="1" algn="just"/>
            <a:r>
              <a:rPr lang="en-US" dirty="0"/>
              <a:t>The participants will have until 10 AM on the irrigation days to note whether they would like to irrigate using the competition </a:t>
            </a:r>
            <a:r>
              <a:rPr lang="en-US" dirty="0" smtClean="0"/>
              <a:t>website (</a:t>
            </a:r>
            <a:r>
              <a:rPr lang="en-US" i="1" u="sng" dirty="0" smtClean="0"/>
              <a:t>www.TAPS.unl.edu</a:t>
            </a:r>
            <a:r>
              <a:rPr lang="en-US" dirty="0" smtClean="0"/>
              <a:t>).</a:t>
            </a:r>
          </a:p>
          <a:p>
            <a:pPr lvl="1" algn="just"/>
            <a:r>
              <a:rPr lang="en-US" dirty="0"/>
              <a:t>If participants fail to indicate their intent to irrigate by 10 AM, no irrigation water will be applied on that irrigation day.</a:t>
            </a:r>
            <a:endParaRPr lang="en-US" dirty="0" smtClean="0"/>
          </a:p>
          <a:p>
            <a:pPr lvl="1" algn="just"/>
            <a:r>
              <a:rPr lang="en-US" dirty="0" smtClean="0"/>
              <a:t>Irrigation scheduling can be made one month in advance using the competition website.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1399" y="5490533"/>
            <a:ext cx="735637" cy="685800"/>
          </a:xfrm>
          <a:prstGeom prst="rect">
            <a:avLst/>
          </a:prstGeom>
        </p:spPr>
      </p:pic>
      <p:pic>
        <p:nvPicPr>
          <p:cNvPr id="5" name="Picture 1"/>
          <p:cNvPicPr>
            <a:picLocks noChangeAspect="1"/>
          </p:cNvPicPr>
          <p:nvPr/>
        </p:nvPicPr>
        <p:blipFill rotWithShape="1">
          <a:blip r:embed="rId4" cstate="print">
            <a:extLst>
              <a:ext uri="{28A0092B-C50C-407E-A947-70E740481C1C}">
                <a14:useLocalDpi xmlns:a14="http://schemas.microsoft.com/office/drawing/2010/main" val="0"/>
              </a:ext>
            </a:extLst>
          </a:blip>
          <a:srcRect r="6772"/>
          <a:stretch/>
        </p:blipFill>
        <p:spPr bwMode="auto">
          <a:xfrm>
            <a:off x="5763410" y="506729"/>
            <a:ext cx="5304367" cy="3200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496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40655" y="0"/>
            <a:ext cx="10223500" cy="977900"/>
          </a:xfrm>
        </p:spPr>
        <p:txBody>
          <a:bodyPr/>
          <a:lstStyle/>
          <a:p>
            <a:r>
              <a:rPr lang="en-US" sz="4000" dirty="0" smtClean="0">
                <a:solidFill>
                  <a:schemeClr val="tx1"/>
                </a:solidFill>
              </a:rPr>
              <a:t>Insurance Selection</a:t>
            </a:r>
            <a:endParaRPr lang="en-US" sz="4000" dirty="0">
              <a:solidFill>
                <a:schemeClr val="tx1"/>
              </a:solidFill>
            </a:endParaRPr>
          </a:p>
        </p:txBody>
      </p:sp>
      <p:sp>
        <p:nvSpPr>
          <p:cNvPr id="15" name="Content Placeholder 12"/>
          <p:cNvSpPr txBox="1">
            <a:spLocks/>
          </p:cNvSpPr>
          <p:nvPr/>
        </p:nvSpPr>
        <p:spPr>
          <a:xfrm>
            <a:off x="680353" y="977900"/>
            <a:ext cx="10083802" cy="5458459"/>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a:r>
              <a:rPr lang="en-US" sz="2600" dirty="0" smtClean="0"/>
              <a:t>Revenue Protection</a:t>
            </a:r>
          </a:p>
          <a:p>
            <a:pPr algn="just"/>
            <a:r>
              <a:rPr lang="en-US" sz="2600" dirty="0" smtClean="0"/>
              <a:t>Revenue Protection Harvest Price Exclusion</a:t>
            </a:r>
          </a:p>
          <a:p>
            <a:pPr algn="just"/>
            <a:r>
              <a:rPr lang="en-US" sz="2600" dirty="0" smtClean="0"/>
              <a:t>Yield Protection</a:t>
            </a:r>
          </a:p>
          <a:p>
            <a:pPr lvl="1" algn="just"/>
            <a:r>
              <a:rPr lang="en-US" sz="2600" dirty="0"/>
              <a:t>65%, </a:t>
            </a:r>
            <a:r>
              <a:rPr lang="en-US" sz="2600" dirty="0" smtClean="0"/>
              <a:t>70</a:t>
            </a:r>
            <a:r>
              <a:rPr lang="en-US" sz="2600" dirty="0"/>
              <a:t>%, 75%, 80%</a:t>
            </a:r>
          </a:p>
          <a:p>
            <a:pPr algn="just"/>
            <a:r>
              <a:rPr lang="en-US" sz="2600" dirty="0" smtClean="0"/>
              <a:t>Hail </a:t>
            </a:r>
            <a:r>
              <a:rPr lang="en-US" sz="2600" dirty="0" smtClean="0"/>
              <a:t>Insurance</a:t>
            </a:r>
          </a:p>
          <a:p>
            <a:pPr algn="just"/>
            <a:r>
              <a:rPr lang="en-US" sz="2600" dirty="0" smtClean="0"/>
              <a:t>Wind Insurance </a:t>
            </a:r>
            <a:endParaRPr lang="en-US" sz="2600" dirty="0" smtClean="0"/>
          </a:p>
          <a:p>
            <a:pPr lvl="1" algn="just"/>
            <a:endParaRPr lang="en-US" sz="2400" dirty="0"/>
          </a:p>
          <a:p>
            <a:pPr algn="just"/>
            <a:endParaRPr lang="en-US" sz="2600" dirty="0" smtClean="0"/>
          </a:p>
          <a:p>
            <a:pPr lvl="1" algn="just"/>
            <a:endParaRPr lang="en-US" dirty="0"/>
          </a:p>
          <a:p>
            <a:pPr lvl="1" algn="just"/>
            <a:endParaRPr lang="en-US" dirty="0" smtClean="0"/>
          </a:p>
          <a:p>
            <a:pPr lvl="1" algn="just"/>
            <a:endParaRPr lang="en-US" dirty="0" smtClean="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1399" y="5490533"/>
            <a:ext cx="735637" cy="685800"/>
          </a:xfrm>
          <a:prstGeom prst="rect">
            <a:avLst/>
          </a:prstGeom>
        </p:spPr>
      </p:pic>
    </p:spTree>
    <p:extLst>
      <p:ext uri="{BB962C8B-B14F-4D97-AF65-F5344CB8AC3E}">
        <p14:creationId xmlns:p14="http://schemas.microsoft.com/office/powerpoint/2010/main" val="2969936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40655" y="0"/>
            <a:ext cx="10223500" cy="977900"/>
          </a:xfrm>
        </p:spPr>
        <p:txBody>
          <a:bodyPr/>
          <a:lstStyle/>
          <a:p>
            <a:r>
              <a:rPr lang="en-US" sz="4000" dirty="0" smtClean="0">
                <a:solidFill>
                  <a:schemeClr val="tx1"/>
                </a:solidFill>
              </a:rPr>
              <a:t>Marketing Grain</a:t>
            </a:r>
            <a:endParaRPr lang="en-US" sz="4000" dirty="0">
              <a:solidFill>
                <a:schemeClr val="tx1"/>
              </a:solidFill>
            </a:endParaRPr>
          </a:p>
        </p:txBody>
      </p:sp>
      <p:sp>
        <p:nvSpPr>
          <p:cNvPr id="15" name="Content Placeholder 12"/>
          <p:cNvSpPr txBox="1">
            <a:spLocks/>
          </p:cNvSpPr>
          <p:nvPr/>
        </p:nvSpPr>
        <p:spPr>
          <a:xfrm>
            <a:off x="680353" y="977900"/>
            <a:ext cx="10083802" cy="5458459"/>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a:r>
              <a:rPr lang="en-US" dirty="0"/>
              <a:t>How many ways are there to win?</a:t>
            </a:r>
          </a:p>
          <a:p>
            <a:pPr algn="just"/>
            <a:r>
              <a:rPr lang="en-US" dirty="0"/>
              <a:t>One method is to produce so cheaply that a low price results in a win</a:t>
            </a:r>
          </a:p>
          <a:p>
            <a:pPr algn="just"/>
            <a:r>
              <a:rPr lang="en-US" dirty="0"/>
              <a:t> Achieve an average market price so high even a low </a:t>
            </a:r>
            <a:r>
              <a:rPr lang="en-US" dirty="0" smtClean="0"/>
              <a:t>production </a:t>
            </a:r>
            <a:r>
              <a:rPr lang="en-US" dirty="0"/>
              <a:t>results in a win</a:t>
            </a:r>
          </a:p>
          <a:p>
            <a:pPr algn="just"/>
            <a:r>
              <a:rPr lang="en-US" dirty="0"/>
              <a:t>The winner is likely to do both have lower cost production per unit and achieve a fairly high market value.</a:t>
            </a:r>
          </a:p>
          <a:p>
            <a:pPr marL="114300" indent="0" algn="just">
              <a:buNone/>
            </a:pPr>
            <a:endParaRPr lang="en-US" sz="2400" dirty="0" smtClean="0"/>
          </a:p>
          <a:p>
            <a:pPr marL="114300" indent="0" algn="just">
              <a:buNone/>
            </a:pPr>
            <a:r>
              <a:rPr lang="en-US" sz="2400" dirty="0" smtClean="0"/>
              <a:t>Marketing Methods:</a:t>
            </a:r>
          </a:p>
          <a:p>
            <a:pPr algn="just"/>
            <a:r>
              <a:rPr lang="en-US" dirty="0" smtClean="0"/>
              <a:t>Spot (Cash) Sales</a:t>
            </a:r>
          </a:p>
          <a:p>
            <a:pPr algn="just"/>
            <a:r>
              <a:rPr lang="en-US" dirty="0" smtClean="0"/>
              <a:t>Forward Contract</a:t>
            </a:r>
          </a:p>
          <a:p>
            <a:pPr algn="just"/>
            <a:r>
              <a:rPr lang="en-US" dirty="0" smtClean="0"/>
              <a:t>Basis Contract with Deliver at Harvest</a:t>
            </a:r>
          </a:p>
          <a:p>
            <a:pPr algn="just"/>
            <a:r>
              <a:rPr lang="en-US" dirty="0" smtClean="0"/>
              <a:t>Simple Hedge to Arrive</a:t>
            </a:r>
          </a:p>
          <a:p>
            <a:pPr algn="just"/>
            <a:r>
              <a:rPr lang="en-US" dirty="0" smtClean="0"/>
              <a:t>Futures Contract</a:t>
            </a:r>
          </a:p>
          <a:p>
            <a:pPr algn="just"/>
            <a:endParaRPr lang="en-US" sz="2400" dirty="0" smtClean="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1399" y="5490533"/>
            <a:ext cx="735637" cy="685800"/>
          </a:xfrm>
          <a:prstGeom prst="rect">
            <a:avLst/>
          </a:prstGeom>
        </p:spPr>
      </p:pic>
    </p:spTree>
    <p:extLst>
      <p:ext uri="{BB962C8B-B14F-4D97-AF65-F5344CB8AC3E}">
        <p14:creationId xmlns:p14="http://schemas.microsoft.com/office/powerpoint/2010/main" val="41421247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40655" y="0"/>
            <a:ext cx="10223500" cy="977900"/>
          </a:xfrm>
        </p:spPr>
        <p:txBody>
          <a:bodyPr/>
          <a:lstStyle/>
          <a:p>
            <a:r>
              <a:rPr lang="en-US" sz="4000" dirty="0" smtClean="0"/>
              <a:t>Timeline: Management </a:t>
            </a:r>
            <a:r>
              <a:rPr lang="en-US" sz="4000" dirty="0"/>
              <a:t>Decisions</a:t>
            </a:r>
            <a:endParaRPr lang="en-US" sz="4000" dirty="0">
              <a:solidFill>
                <a:schemeClr val="tx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1399" y="5490533"/>
            <a:ext cx="735637" cy="685800"/>
          </a:xfrm>
          <a:prstGeom prst="rect">
            <a:avLst/>
          </a:prstGeom>
        </p:spPr>
      </p:pic>
      <p:sp>
        <p:nvSpPr>
          <p:cNvPr id="5" name="Content Placeholder 12"/>
          <p:cNvSpPr txBox="1">
            <a:spLocks/>
          </p:cNvSpPr>
          <p:nvPr/>
        </p:nvSpPr>
        <p:spPr>
          <a:xfrm>
            <a:off x="680353" y="977900"/>
            <a:ext cx="10083802" cy="5458459"/>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400" dirty="0"/>
              <a:t>Management Decisions</a:t>
            </a:r>
            <a:endParaRPr lang="en-US" sz="2000" dirty="0"/>
          </a:p>
          <a:p>
            <a:pPr lvl="0"/>
            <a:r>
              <a:rPr lang="en-US" sz="2400" dirty="0"/>
              <a:t>Insurance selection:				March 31</a:t>
            </a:r>
            <a:r>
              <a:rPr lang="en-US" sz="2400" baseline="30000" dirty="0"/>
              <a:t>st</a:t>
            </a:r>
            <a:r>
              <a:rPr lang="en-US" sz="2400" dirty="0"/>
              <a:t> </a:t>
            </a:r>
            <a:endParaRPr lang="en-US" sz="2000" dirty="0"/>
          </a:p>
          <a:p>
            <a:pPr lvl="0"/>
            <a:r>
              <a:rPr lang="en-US" sz="2400" dirty="0"/>
              <a:t>Pre-plant nitrogen amount (</a:t>
            </a:r>
            <a:r>
              <a:rPr lang="en-US" sz="2400" dirty="0" err="1"/>
              <a:t>lbs</a:t>
            </a:r>
            <a:r>
              <a:rPr lang="en-US" sz="2400" dirty="0"/>
              <a:t>/acre):		March 31</a:t>
            </a:r>
            <a:r>
              <a:rPr lang="en-US" sz="2400" baseline="30000" dirty="0"/>
              <a:t>st</a:t>
            </a:r>
            <a:r>
              <a:rPr lang="en-US" sz="2400" dirty="0"/>
              <a:t> </a:t>
            </a:r>
            <a:endParaRPr lang="en-US" sz="2000" dirty="0"/>
          </a:p>
          <a:p>
            <a:pPr lvl="0"/>
            <a:r>
              <a:rPr lang="en-US" sz="2400" dirty="0"/>
              <a:t>Hybrid selection and seed delivery: 		April 10</a:t>
            </a:r>
            <a:r>
              <a:rPr lang="en-US" sz="2400" baseline="30000" dirty="0"/>
              <a:t>th</a:t>
            </a:r>
            <a:endParaRPr lang="en-US" sz="2000" dirty="0"/>
          </a:p>
          <a:p>
            <a:pPr lvl="0"/>
            <a:r>
              <a:rPr lang="en-US" sz="2400" dirty="0"/>
              <a:t>Seeding rate: 					April 10</a:t>
            </a:r>
            <a:r>
              <a:rPr lang="en-US" sz="2400" baseline="30000" dirty="0"/>
              <a:t>th</a:t>
            </a:r>
            <a:r>
              <a:rPr lang="en-US" sz="2400" dirty="0"/>
              <a:t> </a:t>
            </a:r>
            <a:endParaRPr lang="en-US" sz="2000" dirty="0"/>
          </a:p>
          <a:p>
            <a:pPr lvl="0"/>
            <a:r>
              <a:rPr lang="en-US" sz="2400" dirty="0"/>
              <a:t>Side-dress nitrogen amount (</a:t>
            </a:r>
            <a:r>
              <a:rPr lang="en-US" sz="2400" dirty="0" err="1"/>
              <a:t>lbs</a:t>
            </a:r>
            <a:r>
              <a:rPr lang="en-US" sz="2400" dirty="0"/>
              <a:t>/acre):		May 1</a:t>
            </a:r>
            <a:r>
              <a:rPr lang="en-US" sz="2400" baseline="30000" dirty="0"/>
              <a:t>st</a:t>
            </a:r>
            <a:r>
              <a:rPr lang="en-US" sz="2400" dirty="0"/>
              <a:t> </a:t>
            </a:r>
            <a:endParaRPr lang="en-US" sz="2000" dirty="0"/>
          </a:p>
          <a:p>
            <a:pPr lvl="0"/>
            <a:r>
              <a:rPr lang="en-US" sz="2400" dirty="0"/>
              <a:t>Intent to fertigate (yes or no)			May 1</a:t>
            </a:r>
            <a:r>
              <a:rPr lang="en-US" sz="2400" baseline="30000" dirty="0"/>
              <a:t>st</a:t>
            </a:r>
            <a:r>
              <a:rPr lang="en-US" sz="2400" dirty="0"/>
              <a:t> </a:t>
            </a:r>
            <a:endParaRPr lang="en-US" sz="2000" dirty="0"/>
          </a:p>
          <a:p>
            <a:pPr lvl="1"/>
            <a:r>
              <a:rPr lang="en-US" sz="2400" dirty="0"/>
              <a:t>Fertigation options available		</a:t>
            </a:r>
          </a:p>
          <a:p>
            <a:pPr lvl="2"/>
            <a:r>
              <a:rPr lang="en-US" sz="2400" dirty="0"/>
              <a:t>V9, V12, VT/R1, &amp; R2</a:t>
            </a:r>
            <a:r>
              <a:rPr lang="en-US" dirty="0"/>
              <a:t>		</a:t>
            </a:r>
            <a:r>
              <a:rPr lang="en-US" dirty="0" smtClean="0"/>
              <a:t>		</a:t>
            </a:r>
            <a:r>
              <a:rPr lang="en-US" sz="2400" dirty="0" smtClean="0"/>
              <a:t>According </a:t>
            </a:r>
            <a:r>
              <a:rPr lang="en-US" sz="2400" dirty="0"/>
              <a:t>to crop progress</a:t>
            </a:r>
            <a:endParaRPr lang="en-US" sz="2000" dirty="0"/>
          </a:p>
          <a:p>
            <a:pPr lvl="0"/>
            <a:r>
              <a:rPr lang="en-US" sz="2400" dirty="0"/>
              <a:t>Irrigation Management				Planting to Harvest</a:t>
            </a:r>
            <a:endParaRPr lang="en-US" sz="2000" dirty="0"/>
          </a:p>
          <a:p>
            <a:pPr lvl="0"/>
            <a:r>
              <a:rPr lang="en-US" sz="2400" dirty="0"/>
              <a:t>Marketing of Grain				</a:t>
            </a:r>
            <a:r>
              <a:rPr lang="en-US" sz="2400" dirty="0" smtClean="0"/>
              <a:t>	March </a:t>
            </a:r>
            <a:r>
              <a:rPr lang="en-US" sz="2400" dirty="0"/>
              <a:t>20</a:t>
            </a:r>
            <a:r>
              <a:rPr lang="en-US" sz="2400" baseline="30000" dirty="0"/>
              <a:t>th</a:t>
            </a:r>
            <a:r>
              <a:rPr lang="en-US" sz="2400" dirty="0"/>
              <a:t>  to Dec. 15</a:t>
            </a:r>
            <a:r>
              <a:rPr lang="en-US" sz="2400" baseline="30000" dirty="0"/>
              <a:t>th</a:t>
            </a:r>
            <a:endParaRPr lang="en-US" sz="2000" dirty="0"/>
          </a:p>
        </p:txBody>
      </p:sp>
    </p:spTree>
    <p:extLst>
      <p:ext uri="{BB962C8B-B14F-4D97-AF65-F5344CB8AC3E}">
        <p14:creationId xmlns:p14="http://schemas.microsoft.com/office/powerpoint/2010/main" val="1755510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p:cNvPicPr>
            <a:picLocks noChangeAspect="1"/>
          </p:cNvPicPr>
          <p:nvPr/>
        </p:nvPicPr>
        <p:blipFill rotWithShape="1">
          <a:blip r:embed="rId2">
            <a:extLst>
              <a:ext uri="{28A0092B-C50C-407E-A947-70E740481C1C}">
                <a14:useLocalDpi xmlns:a14="http://schemas.microsoft.com/office/drawing/2010/main" val="0"/>
              </a:ext>
            </a:extLst>
          </a:blip>
          <a:srcRect t="3704"/>
          <a:stretch/>
        </p:blipFill>
        <p:spPr>
          <a:xfrm>
            <a:off x="1429111" y="1183029"/>
            <a:ext cx="8146144" cy="5130685"/>
          </a:xfrm>
          <a:prstGeom prst="rect">
            <a:avLst/>
          </a:prstGeom>
        </p:spPr>
      </p:pic>
      <p:sp>
        <p:nvSpPr>
          <p:cNvPr id="2" name="Title 1"/>
          <p:cNvSpPr>
            <a:spLocks noGrp="1"/>
          </p:cNvSpPr>
          <p:nvPr>
            <p:ph type="title"/>
          </p:nvPr>
        </p:nvSpPr>
        <p:spPr>
          <a:xfrm>
            <a:off x="105775" y="6074440"/>
            <a:ext cx="10160000" cy="652720"/>
          </a:xfrm>
        </p:spPr>
        <p:txBody>
          <a:bodyPr/>
          <a:lstStyle/>
          <a:p>
            <a:r>
              <a:rPr lang="en-US" dirty="0" smtClean="0">
                <a:solidFill>
                  <a:schemeClr val="tx1"/>
                </a:solidFill>
              </a:rPr>
              <a:t>Thank You!</a:t>
            </a:r>
            <a:endParaRPr lang="en-US" dirty="0">
              <a:solidFill>
                <a:schemeClr val="tx1"/>
              </a:solidFill>
            </a:endParaRPr>
          </a:p>
        </p:txBody>
      </p:sp>
      <p:sp>
        <p:nvSpPr>
          <p:cNvPr id="13" name="Content Placeholder 12"/>
          <p:cNvSpPr>
            <a:spLocks noGrp="1"/>
          </p:cNvSpPr>
          <p:nvPr>
            <p:ph idx="1"/>
          </p:nvPr>
        </p:nvSpPr>
        <p:spPr/>
        <p:txBody>
          <a:bodyPr>
            <a:normAutofit/>
          </a:bodyPr>
          <a:lstStyle/>
          <a:p>
            <a:pPr marL="114300" indent="0">
              <a:buNone/>
            </a:pPr>
            <a:endParaRPr lang="en-US" dirty="0" smtClean="0"/>
          </a:p>
          <a:p>
            <a:endParaRPr lang="en-US" dirty="0" smtClean="0"/>
          </a:p>
          <a:p>
            <a:endParaRPr lang="en-US" dirty="0" smtClean="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1399" y="5490533"/>
            <a:ext cx="735637" cy="6858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8344" y="33567"/>
            <a:ext cx="2916456" cy="958432"/>
          </a:xfrm>
          <a:prstGeom prst="rect">
            <a:avLst/>
          </a:prstGeom>
        </p:spPr>
      </p:pic>
      <p:sp>
        <p:nvSpPr>
          <p:cNvPr id="8" name="Title 6"/>
          <p:cNvSpPr txBox="1">
            <a:spLocks/>
          </p:cNvSpPr>
          <p:nvPr/>
        </p:nvSpPr>
        <p:spPr>
          <a:xfrm>
            <a:off x="540655" y="0"/>
            <a:ext cx="10223500" cy="9779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4000" smtClean="0">
                <a:solidFill>
                  <a:schemeClr val="tx1"/>
                </a:solidFill>
              </a:rPr>
              <a:t>Website (</a:t>
            </a:r>
            <a:r>
              <a:rPr lang="en-US" sz="4000" i="1" u="sng" smtClean="0">
                <a:solidFill>
                  <a:schemeClr val="tx1"/>
                </a:solidFill>
              </a:rPr>
              <a:t>www.TAPS.unl.edu</a:t>
            </a:r>
            <a:r>
              <a:rPr lang="en-US" sz="4000" smtClean="0">
                <a:solidFill>
                  <a:schemeClr val="tx1"/>
                </a:solidFill>
              </a:rPr>
              <a:t>)</a:t>
            </a:r>
            <a:endParaRPr lang="en-US" sz="4000" dirty="0">
              <a:solidFill>
                <a:schemeClr val="tx1"/>
              </a:solidFill>
            </a:endParaRPr>
          </a:p>
        </p:txBody>
      </p:sp>
    </p:spTree>
    <p:extLst>
      <p:ext uri="{BB962C8B-B14F-4D97-AF65-F5344CB8AC3E}">
        <p14:creationId xmlns:p14="http://schemas.microsoft.com/office/powerpoint/2010/main" val="2505260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40655" y="0"/>
            <a:ext cx="10223500" cy="977900"/>
          </a:xfrm>
        </p:spPr>
        <p:txBody>
          <a:bodyPr/>
          <a:lstStyle/>
          <a:p>
            <a:r>
              <a:rPr lang="en-US" sz="4000" dirty="0" smtClean="0">
                <a:solidFill>
                  <a:schemeClr val="tx1"/>
                </a:solidFill>
              </a:rPr>
              <a:t>Sponsors</a:t>
            </a:r>
            <a:endParaRPr lang="en-US" sz="4000" dirty="0">
              <a:solidFill>
                <a:schemeClr val="tx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1399" y="5490533"/>
            <a:ext cx="735637" cy="685800"/>
          </a:xfrm>
          <a:prstGeom prst="rect">
            <a:avLst/>
          </a:prstGeom>
        </p:spPr>
      </p:pic>
      <p:pic>
        <p:nvPicPr>
          <p:cNvPr id="2" name="Picture 1"/>
          <p:cNvPicPr>
            <a:picLocks noChangeAspect="1"/>
          </p:cNvPicPr>
          <p:nvPr/>
        </p:nvPicPr>
        <p:blipFill>
          <a:blip r:embed="rId4"/>
          <a:stretch>
            <a:fillRect/>
          </a:stretch>
        </p:blipFill>
        <p:spPr>
          <a:xfrm>
            <a:off x="1422860" y="1516970"/>
            <a:ext cx="2362200" cy="609600"/>
          </a:xfrm>
          <a:prstGeom prst="rect">
            <a:avLst/>
          </a:prstGeom>
        </p:spPr>
      </p:pic>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3263" y="3597525"/>
            <a:ext cx="3090930" cy="827278"/>
          </a:xfrm>
          <a:prstGeom prst="rect">
            <a:avLst/>
          </a:prstGeom>
        </p:spPr>
      </p:pic>
      <p:pic>
        <p:nvPicPr>
          <p:cNvPr id="8" name="Picture 7"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0655" y="2704024"/>
            <a:ext cx="3264664" cy="1479492"/>
          </a:xfrm>
          <a:prstGeom prst="rect">
            <a:avLst/>
          </a:prstGeom>
        </p:spPr>
      </p:pic>
      <p:pic>
        <p:nvPicPr>
          <p:cNvPr id="10" name="Picture 9"/>
          <p:cNvPicPr>
            <a:picLocks noChangeAspect="1"/>
          </p:cNvPicPr>
          <p:nvPr/>
        </p:nvPicPr>
        <p:blipFill>
          <a:blip r:embed="rId7"/>
          <a:stretch>
            <a:fillRect/>
          </a:stretch>
        </p:blipFill>
        <p:spPr>
          <a:xfrm>
            <a:off x="4202339" y="4526423"/>
            <a:ext cx="3810000" cy="1495425"/>
          </a:xfrm>
          <a:prstGeom prst="rect">
            <a:avLst/>
          </a:prstGeom>
        </p:spPr>
      </p:pic>
      <p:pic>
        <p:nvPicPr>
          <p:cNvPr id="12" name="Picture 11"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79858" y="5326280"/>
            <a:ext cx="2484335" cy="1150720"/>
          </a:xfrm>
          <a:prstGeom prst="rect">
            <a:avLst/>
          </a:prstGeom>
        </p:spPr>
      </p:pic>
      <p:pic>
        <p:nvPicPr>
          <p:cNvPr id="14" name="Picture 13"/>
          <p:cNvPicPr>
            <a:picLocks noChangeAspect="1"/>
          </p:cNvPicPr>
          <p:nvPr/>
        </p:nvPicPr>
        <p:blipFill>
          <a:blip r:embed="rId9"/>
          <a:stretch>
            <a:fillRect/>
          </a:stretch>
        </p:blipFill>
        <p:spPr>
          <a:xfrm>
            <a:off x="8897255" y="1197882"/>
            <a:ext cx="1866900" cy="1857375"/>
          </a:xfrm>
          <a:prstGeom prst="rect">
            <a:avLst/>
          </a:prstGeom>
        </p:spPr>
      </p:pic>
      <p:pic>
        <p:nvPicPr>
          <p:cNvPr id="16" name="Picture 15"/>
          <p:cNvPicPr>
            <a:picLocks noChangeAspect="1"/>
          </p:cNvPicPr>
          <p:nvPr/>
        </p:nvPicPr>
        <p:blipFill>
          <a:blip r:embed="rId10"/>
          <a:stretch>
            <a:fillRect/>
          </a:stretch>
        </p:blipFill>
        <p:spPr>
          <a:xfrm>
            <a:off x="784686" y="5207000"/>
            <a:ext cx="2646760" cy="1344386"/>
          </a:xfrm>
          <a:prstGeom prst="rect">
            <a:avLst/>
          </a:prstGeom>
        </p:spPr>
      </p:pic>
      <p:pic>
        <p:nvPicPr>
          <p:cNvPr id="17" name="Picture 16"/>
          <p:cNvPicPr>
            <a:picLocks noChangeAspect="1"/>
          </p:cNvPicPr>
          <p:nvPr/>
        </p:nvPicPr>
        <p:blipFill>
          <a:blip r:embed="rId11"/>
          <a:stretch>
            <a:fillRect/>
          </a:stretch>
        </p:blipFill>
        <p:spPr>
          <a:xfrm>
            <a:off x="5572443" y="2187234"/>
            <a:ext cx="1428750" cy="1428750"/>
          </a:xfrm>
          <a:prstGeom prst="rect">
            <a:avLst/>
          </a:prstGeom>
        </p:spPr>
      </p:pic>
      <p:pic>
        <p:nvPicPr>
          <p:cNvPr id="13" name="Picture 12" descr="Screen Clippi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68107" y="583905"/>
            <a:ext cx="4294499" cy="752541"/>
          </a:xfrm>
          <a:prstGeom prst="rect">
            <a:avLst/>
          </a:prstGeom>
        </p:spPr>
      </p:pic>
    </p:spTree>
    <p:extLst>
      <p:ext uri="{BB962C8B-B14F-4D97-AF65-F5344CB8AC3E}">
        <p14:creationId xmlns:p14="http://schemas.microsoft.com/office/powerpoint/2010/main" val="528285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40655" y="0"/>
            <a:ext cx="10223500" cy="977900"/>
          </a:xfrm>
        </p:spPr>
        <p:txBody>
          <a:bodyPr/>
          <a:lstStyle/>
          <a:p>
            <a:r>
              <a:rPr lang="en-US" sz="4000" dirty="0" smtClean="0">
                <a:solidFill>
                  <a:schemeClr val="tx1"/>
                </a:solidFill>
              </a:rPr>
              <a:t>Mission Statement</a:t>
            </a:r>
            <a:endParaRPr lang="en-US" sz="4000" dirty="0">
              <a:solidFill>
                <a:schemeClr val="tx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1399" y="5490533"/>
            <a:ext cx="735637" cy="685800"/>
          </a:xfrm>
          <a:prstGeom prst="rect">
            <a:avLst/>
          </a:prstGeom>
        </p:spPr>
      </p:pic>
      <p:sp>
        <p:nvSpPr>
          <p:cNvPr id="10" name="Content Placeholder 12"/>
          <p:cNvSpPr txBox="1">
            <a:spLocks/>
          </p:cNvSpPr>
          <p:nvPr/>
        </p:nvSpPr>
        <p:spPr>
          <a:xfrm>
            <a:off x="680353" y="977900"/>
            <a:ext cx="10083802" cy="5458459"/>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400" dirty="0" smtClean="0"/>
              <a:t>To </a:t>
            </a:r>
            <a:r>
              <a:rPr lang="en-US" sz="2400" dirty="0"/>
              <a:t>engage forward looking agriculturalist to </a:t>
            </a:r>
            <a:r>
              <a:rPr lang="en-US" sz="2400" dirty="0">
                <a:solidFill>
                  <a:srgbClr val="C00000"/>
                </a:solidFill>
              </a:rPr>
              <a:t>TAP</a:t>
            </a:r>
            <a:r>
              <a:rPr lang="en-US" sz="2400" dirty="0"/>
              <a:t> into the </a:t>
            </a:r>
            <a:r>
              <a:rPr lang="en-US" sz="2400" dirty="0" err="1">
                <a:solidFill>
                  <a:srgbClr val="C00000"/>
                </a:solidFill>
              </a:rPr>
              <a:t>UNL</a:t>
            </a:r>
            <a:r>
              <a:rPr lang="en-US" sz="2400" dirty="0" err="1"/>
              <a:t>imited</a:t>
            </a:r>
            <a:r>
              <a:rPr lang="en-US" sz="2400" dirty="0"/>
              <a:t> power of </a:t>
            </a:r>
            <a:r>
              <a:rPr lang="en-US" sz="2400" dirty="0" smtClean="0"/>
              <a:t>innovation, entrepreneurialism</a:t>
            </a:r>
            <a:r>
              <a:rPr lang="en-US" sz="2400" dirty="0"/>
              <a:t>, technological adoption, improved techniques and methodologies to help Nebraska farm’s, farm businesses and farm families to maintain profitability and sustainability through the wise allocation and application of “all” their resources</a:t>
            </a:r>
            <a:endParaRPr lang="en-US" sz="2400" dirty="0" smtClean="0"/>
          </a:p>
        </p:txBody>
      </p:sp>
    </p:spTree>
    <p:extLst>
      <p:ext uri="{BB962C8B-B14F-4D97-AF65-F5344CB8AC3E}">
        <p14:creationId xmlns:p14="http://schemas.microsoft.com/office/powerpoint/2010/main" val="2774939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40655" y="0"/>
            <a:ext cx="10223500" cy="977900"/>
          </a:xfrm>
        </p:spPr>
        <p:txBody>
          <a:bodyPr/>
          <a:lstStyle/>
          <a:p>
            <a:r>
              <a:rPr lang="en-US" sz="4000" dirty="0" smtClean="0">
                <a:solidFill>
                  <a:schemeClr val="tx1"/>
                </a:solidFill>
              </a:rPr>
              <a:t>Project Summary</a:t>
            </a:r>
            <a:endParaRPr lang="en-US" sz="4000" dirty="0">
              <a:solidFill>
                <a:schemeClr val="tx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1399" y="5490533"/>
            <a:ext cx="735637" cy="685800"/>
          </a:xfrm>
          <a:prstGeom prst="rect">
            <a:avLst/>
          </a:prstGeom>
        </p:spPr>
      </p:pic>
      <p:sp>
        <p:nvSpPr>
          <p:cNvPr id="10" name="Content Placeholder 12"/>
          <p:cNvSpPr txBox="1">
            <a:spLocks/>
          </p:cNvSpPr>
          <p:nvPr/>
        </p:nvSpPr>
        <p:spPr>
          <a:xfrm>
            <a:off x="680353" y="977900"/>
            <a:ext cx="10083802" cy="5458459"/>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400" dirty="0"/>
              <a:t>The competition is about profitability, which of course requires attention to productivity and </a:t>
            </a:r>
            <a:r>
              <a:rPr lang="en-US" sz="2400" dirty="0" smtClean="0"/>
              <a:t>efficiency.</a:t>
            </a:r>
          </a:p>
          <a:p>
            <a:r>
              <a:rPr lang="en-US" sz="2400" dirty="0"/>
              <a:t>Each team or individual will be designated as a “Farm” which on paper includes 3,000 harvested acres for the purposes of making </a:t>
            </a:r>
            <a:r>
              <a:rPr lang="en-US" sz="2400" dirty="0" smtClean="0"/>
              <a:t>decisions, but will be </a:t>
            </a:r>
            <a:r>
              <a:rPr lang="en-US" sz="2400" dirty="0"/>
              <a:t>imposed on 3 randomized plots (~0.5 acres)</a:t>
            </a:r>
          </a:p>
          <a:p>
            <a:r>
              <a:rPr lang="en-US" sz="2400" dirty="0" smtClean="0"/>
              <a:t>Management </a:t>
            </a:r>
            <a:r>
              <a:rPr lang="en-US" sz="2400" dirty="0"/>
              <a:t>decisions </a:t>
            </a:r>
            <a:r>
              <a:rPr lang="en-US" sz="2400" dirty="0" smtClean="0"/>
              <a:t>include: </a:t>
            </a:r>
          </a:p>
          <a:p>
            <a:pPr lvl="1"/>
            <a:r>
              <a:rPr lang="en-US" dirty="0" smtClean="0"/>
              <a:t>Insurance selection, nitrogen management, hybrid selection, planting population density, irrigation scheduling, and marketing grain.</a:t>
            </a:r>
          </a:p>
          <a:p>
            <a:r>
              <a:rPr lang="en-US" sz="2400" dirty="0"/>
              <a:t>Management decisions will </a:t>
            </a:r>
            <a:r>
              <a:rPr lang="en-US" sz="2400" dirty="0" smtClean="0"/>
              <a:t>be submitted through internal website</a:t>
            </a:r>
          </a:p>
          <a:p>
            <a:r>
              <a:rPr lang="en-US" sz="2400" dirty="0" smtClean="0"/>
              <a:t>Three Awards Provided</a:t>
            </a:r>
          </a:p>
          <a:p>
            <a:pPr lvl="1"/>
            <a:r>
              <a:rPr lang="en-US" dirty="0" smtClean="0"/>
              <a:t>Most Profitable</a:t>
            </a:r>
          </a:p>
          <a:p>
            <a:pPr lvl="1"/>
            <a:r>
              <a:rPr lang="en-US" dirty="0" smtClean="0"/>
              <a:t>Highest Input Use Efficiency</a:t>
            </a:r>
          </a:p>
          <a:p>
            <a:pPr lvl="1"/>
            <a:r>
              <a:rPr lang="en-US" dirty="0" smtClean="0"/>
              <a:t>Highest Yield</a:t>
            </a:r>
          </a:p>
        </p:txBody>
      </p:sp>
    </p:spTree>
    <p:extLst>
      <p:ext uri="{BB962C8B-B14F-4D97-AF65-F5344CB8AC3E}">
        <p14:creationId xmlns:p14="http://schemas.microsoft.com/office/powerpoint/2010/main" val="12863869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40655" y="0"/>
            <a:ext cx="10223500" cy="977900"/>
          </a:xfrm>
        </p:spPr>
        <p:txBody>
          <a:bodyPr/>
          <a:lstStyle/>
          <a:p>
            <a:r>
              <a:rPr lang="en-US" sz="4000" dirty="0" smtClean="0">
                <a:solidFill>
                  <a:schemeClr val="tx1"/>
                </a:solidFill>
              </a:rPr>
              <a:t>Site Description</a:t>
            </a:r>
            <a:endParaRPr lang="en-US" sz="4000" dirty="0">
              <a:solidFill>
                <a:schemeClr val="tx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1399" y="5490533"/>
            <a:ext cx="735637" cy="685800"/>
          </a:xfrm>
          <a:prstGeom prst="rect">
            <a:avLst/>
          </a:prstGeom>
        </p:spPr>
      </p:pic>
      <p:sp>
        <p:nvSpPr>
          <p:cNvPr id="5" name="Content Placeholder 12"/>
          <p:cNvSpPr txBox="1">
            <a:spLocks/>
          </p:cNvSpPr>
          <p:nvPr/>
        </p:nvSpPr>
        <p:spPr>
          <a:xfrm>
            <a:off x="680353" y="977900"/>
            <a:ext cx="4196447" cy="5458459"/>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sz="2400" dirty="0" smtClean="0"/>
              <a:t>West Central Research and Extension Center (WCREC) in North Platte, NE</a:t>
            </a:r>
          </a:p>
          <a:p>
            <a:endParaRPr lang="en-US" sz="1000" dirty="0"/>
          </a:p>
          <a:p>
            <a:pPr marL="114300" indent="0">
              <a:buNone/>
            </a:pPr>
            <a:r>
              <a:rPr lang="en-US" sz="2400" dirty="0" smtClean="0"/>
              <a:t>Soil Type</a:t>
            </a:r>
          </a:p>
          <a:p>
            <a:pPr lvl="1"/>
            <a:r>
              <a:rPr lang="en-US" sz="2200" dirty="0" smtClean="0"/>
              <a:t>Cozad Silt Loam</a:t>
            </a:r>
          </a:p>
          <a:p>
            <a:pPr marL="114300" indent="0">
              <a:buNone/>
            </a:pPr>
            <a:r>
              <a:rPr lang="en-US" sz="2400" dirty="0" smtClean="0"/>
              <a:t>Climate</a:t>
            </a:r>
          </a:p>
          <a:p>
            <a:pPr lvl="1"/>
            <a:r>
              <a:rPr lang="en-US" sz="2200" dirty="0" smtClean="0"/>
              <a:t>Semi-arid</a:t>
            </a:r>
          </a:p>
          <a:p>
            <a:pPr marL="114300" indent="0">
              <a:buNone/>
            </a:pPr>
            <a:r>
              <a:rPr lang="en-US" sz="2400" dirty="0" smtClean="0"/>
              <a:t>Seasonal Rainfall</a:t>
            </a:r>
          </a:p>
          <a:p>
            <a:pPr lvl="1"/>
            <a:r>
              <a:rPr lang="en-US" sz="2200" dirty="0" smtClean="0"/>
              <a:t>13.8 in</a:t>
            </a:r>
          </a:p>
          <a:p>
            <a:endParaRPr lang="en-US" sz="2000" dirty="0" smtClean="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5372" y="0"/>
            <a:ext cx="6996628" cy="6858000"/>
          </a:xfrm>
          <a:prstGeom prst="rect">
            <a:avLst/>
          </a:prstGeom>
        </p:spPr>
      </p:pic>
      <p:sp>
        <p:nvSpPr>
          <p:cNvPr id="8" name="TextBox 7"/>
          <p:cNvSpPr txBox="1"/>
          <p:nvPr/>
        </p:nvSpPr>
        <p:spPr>
          <a:xfrm rot="19058366">
            <a:off x="7327900" y="3288029"/>
            <a:ext cx="2468433" cy="461665"/>
          </a:xfrm>
          <a:prstGeom prst="rect">
            <a:avLst/>
          </a:prstGeom>
          <a:noFill/>
        </p:spPr>
        <p:txBody>
          <a:bodyPr wrap="none" rtlCol="0">
            <a:spAutoFit/>
          </a:bodyPr>
          <a:lstStyle/>
          <a:p>
            <a:r>
              <a:rPr lang="en-US" sz="2400" b="1" dirty="0" smtClean="0">
                <a:solidFill>
                  <a:schemeClr val="bg1"/>
                </a:solidFill>
              </a:rPr>
              <a:t>2017 Competition</a:t>
            </a:r>
            <a:endParaRPr lang="en-US" sz="2400" b="1" dirty="0">
              <a:solidFill>
                <a:schemeClr val="bg1"/>
              </a:solidFill>
            </a:endParaRPr>
          </a:p>
        </p:txBody>
      </p:sp>
    </p:spTree>
    <p:extLst>
      <p:ext uri="{BB962C8B-B14F-4D97-AF65-F5344CB8AC3E}">
        <p14:creationId xmlns:p14="http://schemas.microsoft.com/office/powerpoint/2010/main" val="835376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40655" y="0"/>
            <a:ext cx="10223500" cy="977900"/>
          </a:xfrm>
        </p:spPr>
        <p:txBody>
          <a:bodyPr/>
          <a:lstStyle/>
          <a:p>
            <a:r>
              <a:rPr lang="en-US" sz="4000" dirty="0" smtClean="0">
                <a:solidFill>
                  <a:schemeClr val="tx1"/>
                </a:solidFill>
              </a:rPr>
              <a:t>Rules and Regulations</a:t>
            </a:r>
            <a:endParaRPr lang="en-US" sz="4000" dirty="0">
              <a:solidFill>
                <a:schemeClr val="tx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1399" y="5490533"/>
            <a:ext cx="735637" cy="685800"/>
          </a:xfrm>
          <a:prstGeom prst="rect">
            <a:avLst/>
          </a:prstGeom>
        </p:spPr>
      </p:pic>
      <p:sp>
        <p:nvSpPr>
          <p:cNvPr id="5" name="Content Placeholder 12"/>
          <p:cNvSpPr txBox="1">
            <a:spLocks/>
          </p:cNvSpPr>
          <p:nvPr/>
        </p:nvSpPr>
        <p:spPr>
          <a:xfrm>
            <a:off x="680353" y="977900"/>
            <a:ext cx="10083802" cy="5458459"/>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lvl="0"/>
            <a:r>
              <a:rPr lang="en-US" sz="2400" dirty="0"/>
              <a:t>Operators are encouraged to visit and observe their “Farm”.</a:t>
            </a:r>
            <a:endParaRPr lang="en-US" sz="2000" dirty="0"/>
          </a:p>
          <a:p>
            <a:pPr lvl="0"/>
            <a:r>
              <a:rPr lang="en-US" sz="2400" dirty="0"/>
              <a:t>Operators may install equipment and/or collect additional data from their plots at their own expense (with approval), but the data must be made available to the organizing hosts.</a:t>
            </a:r>
            <a:endParaRPr lang="en-US" sz="2000" dirty="0"/>
          </a:p>
          <a:p>
            <a:pPr lvl="1"/>
            <a:r>
              <a:rPr lang="en-US" dirty="0"/>
              <a:t>Sensors, soil samples, plant samples, etc. </a:t>
            </a:r>
            <a:endParaRPr lang="en-US" sz="1800" dirty="0"/>
          </a:p>
          <a:p>
            <a:pPr lvl="0"/>
            <a:r>
              <a:rPr lang="en-US" sz="2400" dirty="0"/>
              <a:t>No additives, secret ingredients or soil, water or additional fertilizers or manures may be added to the plots</a:t>
            </a:r>
            <a:endParaRPr lang="en-US" sz="2000" dirty="0"/>
          </a:p>
          <a:p>
            <a:pPr lvl="1"/>
            <a:r>
              <a:rPr lang="en-US" dirty="0"/>
              <a:t>Individuals must confine their management to the set of listed parameters</a:t>
            </a:r>
            <a:endParaRPr lang="en-US" sz="1800" dirty="0"/>
          </a:p>
          <a:p>
            <a:pPr lvl="0"/>
            <a:r>
              <a:rPr lang="en-US" sz="2400" dirty="0"/>
              <a:t>Tampering or modifying any plot at the WCREC are grounds for disqualification</a:t>
            </a:r>
            <a:r>
              <a:rPr lang="en-US" sz="2400" dirty="0" smtClean="0"/>
              <a:t>.</a:t>
            </a:r>
            <a:endParaRPr lang="en-US" sz="2000" dirty="0"/>
          </a:p>
        </p:txBody>
      </p:sp>
    </p:spTree>
    <p:extLst>
      <p:ext uri="{BB962C8B-B14F-4D97-AF65-F5344CB8AC3E}">
        <p14:creationId xmlns:p14="http://schemas.microsoft.com/office/powerpoint/2010/main" val="39212887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40655" y="0"/>
            <a:ext cx="10223500" cy="977900"/>
          </a:xfrm>
        </p:spPr>
        <p:txBody>
          <a:bodyPr/>
          <a:lstStyle/>
          <a:p>
            <a:r>
              <a:rPr lang="en-US" sz="4000" dirty="0" smtClean="0">
                <a:solidFill>
                  <a:schemeClr val="tx1"/>
                </a:solidFill>
              </a:rPr>
              <a:t>Description of Awards</a:t>
            </a:r>
            <a:endParaRPr lang="en-US" sz="4000" dirty="0">
              <a:solidFill>
                <a:schemeClr val="tx1"/>
              </a:solidFill>
            </a:endParaRPr>
          </a:p>
        </p:txBody>
      </p:sp>
      <mc:AlternateContent xmlns:mc="http://schemas.openxmlformats.org/markup-compatibility/2006" xmlns:a14="http://schemas.microsoft.com/office/drawing/2010/main">
        <mc:Choice Requires="a14">
          <p:sp>
            <p:nvSpPr>
              <p:cNvPr id="15" name="Content Placeholder 12"/>
              <p:cNvSpPr txBox="1">
                <a:spLocks/>
              </p:cNvSpPr>
              <p:nvPr/>
            </p:nvSpPr>
            <p:spPr>
              <a:xfrm>
                <a:off x="680353" y="977900"/>
                <a:ext cx="10083802" cy="5458459"/>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just">
                  <a:buNone/>
                </a:pPr>
                <a:r>
                  <a:rPr lang="en-US" sz="2400" dirty="0" smtClean="0"/>
                  <a:t>Will be Announced at the Annual Banquet (January 15</a:t>
                </a:r>
                <a:r>
                  <a:rPr lang="en-US" sz="2400" baseline="30000" dirty="0" smtClean="0"/>
                  <a:t>th</a:t>
                </a:r>
                <a:r>
                  <a:rPr lang="en-US" sz="2400" dirty="0" smtClean="0"/>
                  <a:t>, 2018)</a:t>
                </a:r>
              </a:p>
              <a:p>
                <a:pPr marL="571500" indent="-457200" algn="just">
                  <a:buFont typeface="+mj-lt"/>
                  <a:buAutoNum type="arabicPeriod"/>
                </a:pPr>
                <a:r>
                  <a:rPr lang="en-US" sz="2400" dirty="0" smtClean="0"/>
                  <a:t>Most Economically Profitable</a:t>
                </a:r>
              </a:p>
              <a:p>
                <a:pPr lvl="1" algn="just"/>
                <a:r>
                  <a:rPr lang="en-US" dirty="0" smtClean="0"/>
                  <a:t>Amount = $2,000</a:t>
                </a:r>
              </a:p>
              <a:p>
                <a:pPr lvl="1" algn="just"/>
                <a:endParaRPr lang="en-US" dirty="0" smtClean="0"/>
              </a:p>
              <a:p>
                <a:pPr marL="571500" indent="-457200" algn="just">
                  <a:buFont typeface="+mj-lt"/>
                  <a:buAutoNum type="arabicPeriod"/>
                </a:pPr>
                <a:r>
                  <a:rPr lang="en-US" sz="2400" dirty="0" smtClean="0"/>
                  <a:t>Highest Input (Water and Nitrogen) Use Efficiency</a:t>
                </a:r>
              </a:p>
              <a:p>
                <a:pPr lvl="1" algn="just"/>
                <a:r>
                  <a:rPr lang="en-US" dirty="0" smtClean="0"/>
                  <a:t>Amount = $1,000</a:t>
                </a:r>
              </a:p>
              <a:p>
                <a:pPr lvl="1" algn="just"/>
                <a14:m>
                  <m:oMath xmlns:m="http://schemas.openxmlformats.org/officeDocument/2006/math">
                    <m:r>
                      <a:rPr lang="en-US" sz="1800" i="1" smtClean="0">
                        <a:latin typeface="Cambria Math" panose="02040503050406030204" pitchFamily="18" charset="0"/>
                      </a:rPr>
                      <m:t>𝐼𝑛𝑝𝑢𝑡</m:t>
                    </m:r>
                    <m:r>
                      <a:rPr lang="en-US" sz="1800" i="1" smtClean="0">
                        <a:latin typeface="Cambria Math" panose="02040503050406030204" pitchFamily="18" charset="0"/>
                      </a:rPr>
                      <m:t> </m:t>
                    </m:r>
                    <m:r>
                      <a:rPr lang="en-US" sz="1800" i="1" smtClean="0">
                        <a:latin typeface="Cambria Math" panose="02040503050406030204" pitchFamily="18" charset="0"/>
                      </a:rPr>
                      <m:t>𝐸𝑓𝑓𝑖𝑐𝑖𝑒𝑛𝑐𝑦</m:t>
                    </m:r>
                    <m:r>
                      <a:rPr lang="en-US" sz="1800" i="1">
                        <a:latin typeface="Cambria Math" panose="02040503050406030204" pitchFamily="18" charset="0"/>
                      </a:rPr>
                      <m:t>= </m:t>
                    </m:r>
                    <m:f>
                      <m:fPr>
                        <m:ctrlPr>
                          <a:rPr lang="en-US" sz="1800" i="1">
                            <a:latin typeface="Cambria Math" panose="02040503050406030204" pitchFamily="18" charset="0"/>
                          </a:rPr>
                        </m:ctrlPr>
                      </m:fPr>
                      <m:num>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𝐸𝑇</m:t>
                                </m:r>
                              </m:e>
                              <m:sub>
                                <m:r>
                                  <a:rPr lang="en-US" sz="1800" i="1">
                                    <a:latin typeface="Cambria Math" panose="02040503050406030204" pitchFamily="18" charset="0"/>
                                  </a:rPr>
                                  <m:t>𝐹𝑎𝑟𝑚</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𝐸𝑇</m:t>
                                </m:r>
                              </m:e>
                              <m:sub>
                                <m:r>
                                  <a:rPr lang="en-US" sz="1800" i="1">
                                    <a:latin typeface="Cambria Math" panose="02040503050406030204" pitchFamily="18" charset="0"/>
                                  </a:rPr>
                                  <m:t>𝐶𝑜𝑛𝑡𝑟𝑜𝑙</m:t>
                                </m:r>
                              </m:sub>
                            </m:sSub>
                          </m:e>
                        </m:d>
                      </m:num>
                      <m:den>
                        <m:sSub>
                          <m:sSubPr>
                            <m:ctrlPr>
                              <a:rPr lang="en-US" sz="1800" i="1" smtClean="0">
                                <a:latin typeface="Cambria Math" panose="02040503050406030204" pitchFamily="18" charset="0"/>
                              </a:rPr>
                            </m:ctrlPr>
                          </m:sSubPr>
                          <m:e>
                            <m:r>
                              <a:rPr lang="en-US" sz="1800" i="1">
                                <a:latin typeface="Cambria Math" panose="02040503050406030204" pitchFamily="18" charset="0"/>
                              </a:rPr>
                              <m:t>𝐼𝑟𝑟𝑖𝑔𝑎𝑡𝑖𝑜𝑛</m:t>
                            </m:r>
                          </m:e>
                          <m:sub>
                            <m:r>
                              <a:rPr lang="en-US" sz="1800" b="0" i="1" smtClean="0">
                                <a:latin typeface="Cambria Math" panose="02040503050406030204" pitchFamily="18" charset="0"/>
                              </a:rPr>
                              <m:t>𝐹𝑎𝑟𝑚</m:t>
                            </m:r>
                          </m:sub>
                        </m:sSub>
                      </m:den>
                    </m:f>
                    <m:r>
                      <a:rPr lang="en-US" sz="1800" i="1">
                        <a:latin typeface="Cambria Math" panose="02040503050406030204" pitchFamily="18" charset="0"/>
                      </a:rPr>
                      <m:t>×</m:t>
                    </m:r>
                    <m:f>
                      <m:fPr>
                        <m:ctrlPr>
                          <a:rPr lang="en-US" sz="1800" i="1">
                            <a:latin typeface="Cambria Math" panose="02040503050406030204" pitchFamily="18" charset="0"/>
                          </a:rPr>
                        </m:ctrlPr>
                      </m:fPr>
                      <m:num>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𝐺𝑟𝑎𝑖𝑛</m:t>
                                </m:r>
                                <m:r>
                                  <a:rPr lang="en-US" sz="1800" b="0" i="1" smtClean="0">
                                    <a:latin typeface="Cambria Math" panose="02040503050406030204" pitchFamily="18" charset="0"/>
                                  </a:rPr>
                                  <m:t> </m:t>
                                </m:r>
                                <m:r>
                                  <a:rPr lang="en-US" sz="1800" i="1">
                                    <a:latin typeface="Cambria Math" panose="02040503050406030204" pitchFamily="18" charset="0"/>
                                  </a:rPr>
                                  <m:t>𝑁</m:t>
                                </m:r>
                                <m:r>
                                  <a:rPr lang="en-US" sz="1800" i="1">
                                    <a:latin typeface="Cambria Math" panose="02040503050406030204" pitchFamily="18" charset="0"/>
                                  </a:rPr>
                                  <m:t> </m:t>
                                </m:r>
                                <m:r>
                                  <a:rPr lang="en-US" sz="1800" i="1">
                                    <a:latin typeface="Cambria Math" panose="02040503050406030204" pitchFamily="18" charset="0"/>
                                  </a:rPr>
                                  <m:t>𝑈𝑝𝑡𝑎𝑘𝑒</m:t>
                                </m:r>
                                <m:r>
                                  <a:rPr lang="en-US" sz="1800" i="1">
                                    <a:latin typeface="Cambria Math" panose="02040503050406030204" pitchFamily="18" charset="0"/>
                                  </a:rPr>
                                  <m:t> </m:t>
                                </m:r>
                              </m:e>
                              <m:sub>
                                <m:r>
                                  <a:rPr lang="en-US" sz="1800" i="1">
                                    <a:latin typeface="Cambria Math" panose="02040503050406030204" pitchFamily="18" charset="0"/>
                                  </a:rPr>
                                  <m:t>𝐹𝑎𝑟𝑚</m:t>
                                </m:r>
                              </m:sub>
                            </m:sSub>
                            <m:r>
                              <a:rPr lang="en-US" sz="1800" i="1">
                                <a:latin typeface="Cambria Math" panose="02040503050406030204" pitchFamily="18" charset="0"/>
                              </a:rPr>
                              <m:t>−</m:t>
                            </m:r>
                            <m:r>
                              <a:rPr lang="en-US" sz="1800" b="0" i="1" smtClean="0">
                                <a:latin typeface="Cambria Math" panose="02040503050406030204" pitchFamily="18" charset="0"/>
                              </a:rPr>
                              <m:t> </m:t>
                            </m:r>
                            <m:r>
                              <a:rPr lang="en-US" sz="1800" b="0" i="1" smtClean="0">
                                <a:latin typeface="Cambria Math" panose="02040503050406030204" pitchFamily="18" charset="0"/>
                              </a:rPr>
                              <m:t>𝐺𝑟𝑎𝑖𝑛</m:t>
                            </m:r>
                            <m:r>
                              <a:rPr lang="en-US" sz="1800" b="0" i="1" smtClean="0">
                                <a:latin typeface="Cambria Math" panose="02040503050406030204" pitchFamily="18" charset="0"/>
                              </a:rPr>
                              <m:t> </m:t>
                            </m:r>
                            <m:sSub>
                              <m:sSubPr>
                                <m:ctrlPr>
                                  <a:rPr lang="en-US" sz="1800" i="1">
                                    <a:latin typeface="Cambria Math" panose="02040503050406030204" pitchFamily="18" charset="0"/>
                                  </a:rPr>
                                </m:ctrlPr>
                              </m:sSubPr>
                              <m:e>
                                <m:r>
                                  <a:rPr lang="en-US" sz="1800" i="1">
                                    <a:latin typeface="Cambria Math" panose="02040503050406030204" pitchFamily="18" charset="0"/>
                                  </a:rPr>
                                  <m:t>𝑁</m:t>
                                </m:r>
                                <m:r>
                                  <a:rPr lang="en-US" sz="1800" i="1">
                                    <a:latin typeface="Cambria Math" panose="02040503050406030204" pitchFamily="18" charset="0"/>
                                  </a:rPr>
                                  <m:t> </m:t>
                                </m:r>
                                <m:r>
                                  <a:rPr lang="en-US" sz="1800" i="1">
                                    <a:latin typeface="Cambria Math" panose="02040503050406030204" pitchFamily="18" charset="0"/>
                                  </a:rPr>
                                  <m:t>𝑈𝑝𝑡𝑎𝑘𝑒</m:t>
                                </m:r>
                                <m:r>
                                  <a:rPr lang="en-US" sz="1800" i="1">
                                    <a:latin typeface="Cambria Math" panose="02040503050406030204" pitchFamily="18" charset="0"/>
                                  </a:rPr>
                                  <m:t> </m:t>
                                </m:r>
                              </m:e>
                              <m:sub>
                                <m:r>
                                  <a:rPr lang="en-US" sz="1800" i="1">
                                    <a:latin typeface="Cambria Math" panose="02040503050406030204" pitchFamily="18" charset="0"/>
                                  </a:rPr>
                                  <m:t>𝐶𝑜𝑛𝑡𝑟𝑜𝑙</m:t>
                                </m:r>
                              </m:sub>
                            </m:sSub>
                          </m:e>
                        </m:d>
                      </m:num>
                      <m:den>
                        <m:sSub>
                          <m:sSubPr>
                            <m:ctrlPr>
                              <a:rPr lang="en-US" sz="1800" i="1" smtClean="0">
                                <a:latin typeface="Cambria Math" panose="02040503050406030204" pitchFamily="18" charset="0"/>
                              </a:rPr>
                            </m:ctrlPr>
                          </m:sSubPr>
                          <m:e>
                            <m:r>
                              <a:rPr lang="en-US" sz="1800" i="1">
                                <a:latin typeface="Cambria Math" panose="02040503050406030204" pitchFamily="18" charset="0"/>
                              </a:rPr>
                              <m:t>𝑁𝑖𝑡𝑟𝑜𝑔𝑒𝑛</m:t>
                            </m:r>
                            <m:r>
                              <a:rPr lang="en-US" sz="1800" i="1">
                                <a:latin typeface="Cambria Math" panose="02040503050406030204" pitchFamily="18" charset="0"/>
                              </a:rPr>
                              <m:t> </m:t>
                            </m:r>
                            <m:r>
                              <a:rPr lang="en-US" sz="1800" i="1">
                                <a:latin typeface="Cambria Math" panose="02040503050406030204" pitchFamily="18" charset="0"/>
                              </a:rPr>
                              <m:t>𝐴𝑝𝑝𝑙𝑖𝑒𝑑</m:t>
                            </m:r>
                          </m:e>
                          <m:sub>
                            <m:r>
                              <a:rPr lang="en-US" sz="1800" b="0" i="1" smtClean="0">
                                <a:latin typeface="Cambria Math" panose="02040503050406030204" pitchFamily="18" charset="0"/>
                              </a:rPr>
                              <m:t>𝐹𝑎𝑟𝑚</m:t>
                            </m:r>
                          </m:sub>
                        </m:sSub>
                      </m:den>
                    </m:f>
                    <m:r>
                      <a:rPr lang="en-US" sz="1800" i="1" smtClean="0">
                        <a:latin typeface="Cambria Math" panose="02040503050406030204" pitchFamily="18" charset="0"/>
                        <a:ea typeface="Cambria Math" panose="02040503050406030204" pitchFamily="18" charset="0"/>
                      </a:rPr>
                      <m:t>×</m:t>
                    </m:r>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𝑌𝑖𝑒𝑙𝑑</m:t>
                            </m:r>
                          </m:e>
                          <m:sub>
                            <m:r>
                              <a:rPr lang="en-US" sz="1800" i="1">
                                <a:latin typeface="Cambria Math" panose="02040503050406030204" pitchFamily="18" charset="0"/>
                              </a:rPr>
                              <m:t>𝐹𝑎𝑟𝑚</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𝑌𝑖𝑒𝑙𝑑</m:t>
                            </m:r>
                          </m:e>
                          <m:sub>
                            <m:r>
                              <a:rPr lang="en-US" sz="1800" i="1">
                                <a:latin typeface="Cambria Math" panose="02040503050406030204" pitchFamily="18" charset="0"/>
                              </a:rPr>
                              <m:t>𝐶𝑜𝑛𝑡𝑟𝑜𝑙</m:t>
                            </m:r>
                          </m:sub>
                        </m:sSub>
                      </m:den>
                    </m:f>
                  </m:oMath>
                </a14:m>
                <a:endParaRPr lang="en-US" dirty="0"/>
              </a:p>
              <a:p>
                <a:pPr marL="571500" indent="-457200" algn="just">
                  <a:buFont typeface="+mj-lt"/>
                  <a:buAutoNum type="arabicPeriod"/>
                </a:pPr>
                <a:endParaRPr lang="en-US" sz="2400" dirty="0" smtClean="0"/>
              </a:p>
              <a:p>
                <a:pPr marL="571500" indent="-457200" algn="just">
                  <a:buFont typeface="+mj-lt"/>
                  <a:buAutoNum type="arabicPeriod"/>
                </a:pPr>
                <a:r>
                  <a:rPr lang="en-US" sz="2400" dirty="0" smtClean="0"/>
                  <a:t>Highest Grain Yield</a:t>
                </a:r>
              </a:p>
              <a:p>
                <a:pPr lvl="1" algn="just"/>
                <a:r>
                  <a:rPr lang="en-US" dirty="0" smtClean="0"/>
                  <a:t>Amount = $500 × (Percent of Most Profitable Farm)</a:t>
                </a:r>
              </a:p>
              <a:p>
                <a:pPr lvl="2" algn="just"/>
                <a:r>
                  <a:rPr lang="en-US" dirty="0" smtClean="0"/>
                  <a:t>Example: Farm 1 has highest yield, but only profited 78% of the most profitable farm. </a:t>
                </a:r>
              </a:p>
              <a:p>
                <a:pPr lvl="3" algn="just"/>
                <a:r>
                  <a:rPr lang="en-US" dirty="0" smtClean="0"/>
                  <a:t>$500 × 0.78 = $390</a:t>
                </a:r>
              </a:p>
            </p:txBody>
          </p:sp>
        </mc:Choice>
        <mc:Fallback xmlns="">
          <p:sp>
            <p:nvSpPr>
              <p:cNvPr id="15" name="Content Placeholder 12"/>
              <p:cNvSpPr txBox="1">
                <a:spLocks noRot="1" noChangeAspect="1" noMove="1" noResize="1" noEditPoints="1" noAdjustHandles="1" noChangeArrowheads="1" noChangeShapeType="1" noTextEdit="1"/>
              </p:cNvSpPr>
              <p:nvPr/>
            </p:nvSpPr>
            <p:spPr>
              <a:xfrm>
                <a:off x="680353" y="977900"/>
                <a:ext cx="10083802" cy="5458459"/>
              </a:xfrm>
              <a:prstGeom prst="rect">
                <a:avLst/>
              </a:prstGeom>
              <a:blipFill rotWithShape="0">
                <a:blip r:embed="rId3"/>
                <a:stretch>
                  <a:fillRect t="-893"/>
                </a:stretch>
              </a:blipFill>
            </p:spPr>
            <p:txBody>
              <a:bodyPr/>
              <a:lstStyle/>
              <a:p>
                <a:r>
                  <a:rPr lang="en-US">
                    <a:noFill/>
                  </a:rPr>
                  <a:t> </a:t>
                </a:r>
              </a:p>
            </p:txBody>
          </p:sp>
        </mc:Fallback>
      </mc:AlternateContent>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71399" y="5490533"/>
            <a:ext cx="735637" cy="685800"/>
          </a:xfrm>
          <a:prstGeom prst="rect">
            <a:avLst/>
          </a:prstGeom>
        </p:spPr>
      </p:pic>
    </p:spTree>
    <p:extLst>
      <p:ext uri="{BB962C8B-B14F-4D97-AF65-F5344CB8AC3E}">
        <p14:creationId xmlns:p14="http://schemas.microsoft.com/office/powerpoint/2010/main" val="2124916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40655" y="0"/>
            <a:ext cx="10223500" cy="977900"/>
          </a:xfrm>
        </p:spPr>
        <p:txBody>
          <a:bodyPr/>
          <a:lstStyle/>
          <a:p>
            <a:r>
              <a:rPr lang="en-US" sz="4000" dirty="0" smtClean="0">
                <a:solidFill>
                  <a:srgbClr val="C00000"/>
                </a:solidFill>
              </a:rPr>
              <a:t>UNL-TAPS</a:t>
            </a:r>
            <a:r>
              <a:rPr lang="en-US" sz="4000" dirty="0" smtClean="0">
                <a:solidFill>
                  <a:schemeClr val="tx1"/>
                </a:solidFill>
              </a:rPr>
              <a:t> Contestant Agreement</a:t>
            </a:r>
            <a:endParaRPr lang="en-US" sz="4000" dirty="0">
              <a:solidFill>
                <a:schemeClr val="tx1"/>
              </a:solidFill>
            </a:endParaRPr>
          </a:p>
        </p:txBody>
      </p:sp>
      <p:sp>
        <p:nvSpPr>
          <p:cNvPr id="15" name="Content Placeholder 12"/>
          <p:cNvSpPr txBox="1">
            <a:spLocks/>
          </p:cNvSpPr>
          <p:nvPr/>
        </p:nvSpPr>
        <p:spPr>
          <a:xfrm>
            <a:off x="680353" y="977900"/>
            <a:ext cx="10083802" cy="5458459"/>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just">
              <a:buNone/>
            </a:pPr>
            <a:endParaRPr lang="en-US" sz="2400" dirty="0" smtClean="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1399" y="5490533"/>
            <a:ext cx="735637" cy="685800"/>
          </a:xfrm>
          <a:prstGeom prst="rect">
            <a:avLst/>
          </a:prstGeom>
        </p:spPr>
      </p:pic>
      <p:sp>
        <p:nvSpPr>
          <p:cNvPr id="2" name="Rectangle 1"/>
          <p:cNvSpPr/>
          <p:nvPr/>
        </p:nvSpPr>
        <p:spPr>
          <a:xfrm>
            <a:off x="680353" y="977900"/>
            <a:ext cx="10083802" cy="5755422"/>
          </a:xfrm>
          <a:prstGeom prst="rect">
            <a:avLst/>
          </a:prstGeom>
        </p:spPr>
        <p:txBody>
          <a:bodyPr wrap="square">
            <a:spAutoFit/>
          </a:bodyPr>
          <a:lstStyle/>
          <a:p>
            <a:pPr algn="just"/>
            <a:r>
              <a:rPr lang="en-US" sz="1400" dirty="0" smtClean="0">
                <a:latin typeface="Calibri" panose="020F0502020204030204" pitchFamily="34" charset="0"/>
                <a:ea typeface="Calibri" panose="020F0502020204030204" pitchFamily="34" charset="0"/>
                <a:cs typeface="Times New Roman" panose="02020603050405020304" pitchFamily="18" charset="0"/>
              </a:rPr>
              <a:t>I</a:t>
            </a:r>
            <a:r>
              <a:rPr lang="en-US" sz="1400" dirty="0">
                <a:latin typeface="Calibri" panose="020F0502020204030204" pitchFamily="34" charset="0"/>
                <a:ea typeface="Calibri" panose="020F0502020204030204" pitchFamily="34" charset="0"/>
                <a:cs typeface="Times New Roman" panose="02020603050405020304" pitchFamily="18" charset="0"/>
              </a:rPr>
              <a:t>, ________________________ agree to </a:t>
            </a:r>
            <a:r>
              <a:rPr lang="en-US" sz="1600" b="1" u="sng" dirty="0" smtClean="0">
                <a:latin typeface="Calibri" panose="020F0502020204030204" pitchFamily="34" charset="0"/>
                <a:ea typeface="Calibri" panose="020F0502020204030204" pitchFamily="34" charset="0"/>
                <a:cs typeface="Times New Roman" panose="02020603050405020304" pitchFamily="18" charset="0"/>
              </a:rPr>
              <a:t>actively participate</a:t>
            </a:r>
            <a:r>
              <a:rPr lang="en-US" sz="1600" dirty="0" smtClean="0">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ea typeface="Calibri" panose="020F0502020204030204" pitchFamily="34" charset="0"/>
                <a:cs typeface="Times New Roman" panose="02020603050405020304" pitchFamily="18" charset="0"/>
              </a:rPr>
              <a:t>in the University of Nebraska-Lincoln Testing Ag Performance Solutions (UNL-TAPS) event. I agree to participant in the </a:t>
            </a:r>
            <a:r>
              <a:rPr lang="en-US" sz="1400" dirty="0" smtClean="0">
                <a:latin typeface="Calibri" panose="020F0502020204030204" pitchFamily="34" charset="0"/>
                <a:ea typeface="Calibri" panose="020F0502020204030204" pitchFamily="34" charset="0"/>
                <a:cs typeface="Times New Roman" panose="02020603050405020304" pitchFamily="18" charset="0"/>
              </a:rPr>
              <a:t>various </a:t>
            </a:r>
            <a:r>
              <a:rPr lang="en-US" sz="1400" dirty="0">
                <a:latin typeface="Calibri" panose="020F0502020204030204" pitchFamily="34" charset="0"/>
                <a:ea typeface="Calibri" panose="020F0502020204030204" pitchFamily="34" charset="0"/>
                <a:cs typeface="Times New Roman" panose="02020603050405020304" pitchFamily="18" charset="0"/>
              </a:rPr>
              <a:t>educational/promotional activities to further the stated goals of this project for the year of my entry and the following season to the best of my ability. Educational/promotional activities may include, but are not limited to the following:</a:t>
            </a:r>
          </a:p>
          <a:p>
            <a:pPr marL="342900" marR="0" lvl="0" indent="-342900" algn="just">
              <a:spcBef>
                <a:spcPts val="0"/>
              </a:spcBef>
              <a:spcAft>
                <a:spcPts val="0"/>
              </a:spcAft>
              <a:buFont typeface="Calibri" panose="020F0502020204030204" pitchFamily="34" charset="0"/>
              <a:buChar char="-"/>
            </a:pPr>
            <a:r>
              <a:rPr lang="en-US" sz="1400" dirty="0">
                <a:latin typeface="Calibri" panose="020F0502020204030204" pitchFamily="34" charset="0"/>
                <a:ea typeface="Calibri" panose="020F0502020204030204" pitchFamily="34" charset="0"/>
                <a:cs typeface="Times New Roman" panose="02020603050405020304" pitchFamily="18" charset="0"/>
              </a:rPr>
              <a:t>News </a:t>
            </a:r>
            <a:r>
              <a:rPr lang="en-US" sz="1400" dirty="0" smtClean="0">
                <a:latin typeface="Calibri" panose="020F0502020204030204" pitchFamily="34" charset="0"/>
                <a:ea typeface="Calibri" panose="020F0502020204030204" pitchFamily="34" charset="0"/>
                <a:cs typeface="Times New Roman" panose="02020603050405020304" pitchFamily="18" charset="0"/>
              </a:rPr>
              <a:t>releases (e.g., UNL, </a:t>
            </a:r>
            <a:r>
              <a:rPr lang="en-US" sz="1400" dirty="0" err="1" smtClean="0">
                <a:latin typeface="Calibri" panose="020F0502020204030204" pitchFamily="34" charset="0"/>
                <a:ea typeface="Calibri" panose="020F0502020204030204" pitchFamily="34" charset="0"/>
                <a:cs typeface="Times New Roman" panose="02020603050405020304" pitchFamily="18" charset="0"/>
              </a:rPr>
              <a:t>CropWatch</a:t>
            </a:r>
            <a:r>
              <a:rPr lang="en-US" sz="1400" dirty="0" smtClean="0">
                <a:latin typeface="Calibri" panose="020F0502020204030204" pitchFamily="34" charset="0"/>
                <a:ea typeface="Calibri" panose="020F0502020204030204" pitchFamily="34" charset="0"/>
                <a:cs typeface="Times New Roman" panose="02020603050405020304" pitchFamily="18" charset="0"/>
              </a:rPr>
              <a:t>, </a:t>
            </a:r>
            <a:r>
              <a:rPr lang="en-US" sz="1400" dirty="0" err="1" smtClean="0">
                <a:latin typeface="Calibri" panose="020F0502020204030204" pitchFamily="34" charset="0"/>
                <a:ea typeface="Calibri" panose="020F0502020204030204" pitchFamily="34" charset="0"/>
                <a:cs typeface="Times New Roman" panose="02020603050405020304" pitchFamily="18" charset="0"/>
              </a:rPr>
              <a:t>Aquamart</a:t>
            </a:r>
            <a:r>
              <a:rPr lang="en-US" sz="1400" dirty="0" smtClean="0">
                <a:latin typeface="Calibri" panose="020F0502020204030204" pitchFamily="34" charset="0"/>
                <a:ea typeface="Calibri" panose="020F0502020204030204" pitchFamily="34" charset="0"/>
                <a:cs typeface="Times New Roman" panose="02020603050405020304" pitchFamily="18" charset="0"/>
              </a:rPr>
              <a:t>, etc.) Interviews (e.g., Nebraska Farmer, Market Journal, etc.)</a:t>
            </a:r>
          </a:p>
          <a:p>
            <a:pPr marL="342900" marR="0" lvl="0" indent="-342900" algn="just">
              <a:spcBef>
                <a:spcPts val="0"/>
              </a:spcBef>
              <a:spcAft>
                <a:spcPts val="0"/>
              </a:spcAft>
              <a:buFont typeface="Calibri" panose="020F0502020204030204" pitchFamily="34" charset="0"/>
              <a:buChar char="-"/>
            </a:pPr>
            <a:r>
              <a:rPr lang="en-US" sz="1400" dirty="0" smtClean="0">
                <a:latin typeface="Calibri" panose="020F0502020204030204" pitchFamily="34" charset="0"/>
                <a:ea typeface="Calibri" panose="020F0502020204030204" pitchFamily="34" charset="0"/>
                <a:cs typeface="Times New Roman" panose="02020603050405020304" pitchFamily="18" charset="0"/>
              </a:rPr>
              <a:t>Social media posts (e.g., Facebook, Twitter, Podcasts, etc.)</a:t>
            </a:r>
          </a:p>
          <a:p>
            <a:pPr marL="342900" marR="0" lvl="0" indent="-342900" algn="just">
              <a:spcBef>
                <a:spcPts val="0"/>
              </a:spcBef>
              <a:spcAft>
                <a:spcPts val="0"/>
              </a:spcAft>
              <a:buFont typeface="Calibri" panose="020F0502020204030204" pitchFamily="34" charset="0"/>
              <a:buChar char="-"/>
            </a:pPr>
            <a:r>
              <a:rPr lang="en-US" sz="1400" dirty="0" smtClean="0">
                <a:latin typeface="Calibri" panose="020F0502020204030204" pitchFamily="34" charset="0"/>
                <a:ea typeface="Calibri" panose="020F0502020204030204" pitchFamily="34" charset="0"/>
                <a:cs typeface="Times New Roman" panose="02020603050405020304" pitchFamily="18" charset="0"/>
              </a:rPr>
              <a:t>Practitioner </a:t>
            </a:r>
            <a:r>
              <a:rPr lang="en-US" sz="1400" dirty="0">
                <a:latin typeface="Calibri" panose="020F0502020204030204" pitchFamily="34" charset="0"/>
                <a:ea typeface="Calibri" panose="020F0502020204030204" pitchFamily="34" charset="0"/>
                <a:cs typeface="Times New Roman" panose="02020603050405020304" pitchFamily="18" charset="0"/>
              </a:rPr>
              <a:t>panel discussions at educational programs </a:t>
            </a:r>
          </a:p>
          <a:p>
            <a:pPr marL="342900" marR="0" lvl="0" indent="-342900" algn="just">
              <a:spcBef>
                <a:spcPts val="0"/>
              </a:spcBef>
              <a:spcAft>
                <a:spcPts val="0"/>
              </a:spcAft>
              <a:buFont typeface="Calibri" panose="020F0502020204030204" pitchFamily="34" charset="0"/>
              <a:buChar char="-"/>
            </a:pPr>
            <a:r>
              <a:rPr lang="en-US" sz="1400" dirty="0">
                <a:latin typeface="Calibri" panose="020F0502020204030204" pitchFamily="34" charset="0"/>
                <a:ea typeface="Calibri" panose="020F0502020204030204" pitchFamily="34" charset="0"/>
                <a:cs typeface="Times New Roman" panose="02020603050405020304" pitchFamily="18" charset="0"/>
              </a:rPr>
              <a:t>Walking Plot tours</a:t>
            </a:r>
          </a:p>
          <a:p>
            <a:pPr marL="342900" marR="0" lvl="0" indent="-342900" algn="just">
              <a:spcBef>
                <a:spcPts val="0"/>
              </a:spcBef>
              <a:spcAft>
                <a:spcPts val="0"/>
              </a:spcAft>
              <a:buFont typeface="Calibri" panose="020F0502020204030204" pitchFamily="34" charset="0"/>
              <a:buChar char="-"/>
            </a:pPr>
            <a:r>
              <a:rPr lang="en-US" sz="1400" dirty="0">
                <a:latin typeface="Calibri" panose="020F0502020204030204" pitchFamily="34" charset="0"/>
                <a:ea typeface="Calibri" panose="020F0502020204030204" pitchFamily="34" charset="0"/>
                <a:cs typeface="Times New Roman" panose="02020603050405020304" pitchFamily="18" charset="0"/>
              </a:rPr>
              <a:t>The Awards Banquet</a:t>
            </a:r>
          </a:p>
          <a:p>
            <a:pPr marL="342900" marR="0" lvl="0" indent="-342900" algn="just">
              <a:spcBef>
                <a:spcPts val="0"/>
              </a:spcBef>
              <a:spcAft>
                <a:spcPts val="0"/>
              </a:spcAft>
              <a:buFont typeface="Calibri" panose="020F0502020204030204" pitchFamily="34" charset="0"/>
              <a:buChar char="-"/>
            </a:pPr>
            <a:r>
              <a:rPr lang="en-US" sz="1400" dirty="0">
                <a:latin typeface="Calibri" panose="020F0502020204030204" pitchFamily="34" charset="0"/>
                <a:ea typeface="Calibri" panose="020F0502020204030204" pitchFamily="34" charset="0"/>
                <a:cs typeface="Times New Roman" panose="02020603050405020304" pitchFamily="18" charset="0"/>
              </a:rPr>
              <a:t>Other programs designed for consumer, producer and/or related business education</a:t>
            </a:r>
          </a:p>
          <a:p>
            <a:pPr algn="just"/>
            <a:r>
              <a:rPr lang="en-US" sz="1400" dirty="0">
                <a:latin typeface="Calibri" panose="020F0502020204030204" pitchFamily="34" charset="0"/>
                <a:ea typeface="Calibri" panose="020F0502020204030204" pitchFamily="34" charset="0"/>
                <a:cs typeface="Times New Roman" panose="02020603050405020304" pitchFamily="18" charset="0"/>
              </a:rPr>
              <a:t> </a:t>
            </a:r>
          </a:p>
          <a:p>
            <a:pPr algn="just"/>
            <a:r>
              <a:rPr lang="en-US" sz="1600" b="1" i="1" dirty="0">
                <a:latin typeface="Calibri" panose="020F0502020204030204" pitchFamily="34" charset="0"/>
                <a:ea typeface="Calibri" panose="020F0502020204030204" pitchFamily="34" charset="0"/>
                <a:cs typeface="Times New Roman" panose="02020603050405020304" pitchFamily="18" charset="0"/>
              </a:rPr>
              <a:t>I agree to provide data, information and comments on my </a:t>
            </a:r>
            <a:r>
              <a:rPr lang="en-US" sz="1600" b="1" i="1" dirty="0" smtClean="0">
                <a:latin typeface="Calibri" panose="020F0502020204030204" pitchFamily="34" charset="0"/>
                <a:ea typeface="Calibri" panose="020F0502020204030204" pitchFamily="34" charset="0"/>
                <a:cs typeface="Times New Roman" panose="02020603050405020304" pitchFamily="18" charset="0"/>
              </a:rPr>
              <a:t>farm management </a:t>
            </a:r>
            <a:r>
              <a:rPr lang="en-US" sz="1600" b="1" i="1" dirty="0">
                <a:latin typeface="Calibri" panose="020F0502020204030204" pitchFamily="34" charset="0"/>
                <a:ea typeface="Calibri" panose="020F0502020204030204" pitchFamily="34" charset="0"/>
                <a:cs typeface="Times New Roman" panose="02020603050405020304" pitchFamily="18" charset="0"/>
              </a:rPr>
              <a:t>strategies</a:t>
            </a:r>
            <a:r>
              <a:rPr lang="en-US" sz="1400" dirty="0">
                <a:latin typeface="Calibri" panose="020F0502020204030204" pitchFamily="34" charset="0"/>
                <a:ea typeface="Calibri" panose="020F0502020204030204" pitchFamily="34" charset="0"/>
                <a:cs typeface="Times New Roman" panose="02020603050405020304" pitchFamily="18" charset="0"/>
              </a:rPr>
              <a:t> used while competing in the UNL-TAPS program. This information will </a:t>
            </a:r>
            <a:r>
              <a:rPr lang="en-US" sz="1600" b="1" i="1" dirty="0">
                <a:latin typeface="Calibri" panose="020F0502020204030204" pitchFamily="34" charset="0"/>
                <a:ea typeface="Calibri" panose="020F0502020204030204" pitchFamily="34" charset="0"/>
                <a:cs typeface="Times New Roman" panose="02020603050405020304" pitchFamily="18" charset="0"/>
              </a:rPr>
              <a:t>NOT</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ea typeface="Calibri" panose="020F0502020204030204" pitchFamily="34" charset="0"/>
                <a:cs typeface="Times New Roman" panose="02020603050405020304" pitchFamily="18" charset="0"/>
              </a:rPr>
              <a:t>be used to identify any single producer but rather as a composite part of the whole data set of all producers.</a:t>
            </a:r>
          </a:p>
          <a:p>
            <a:pPr algn="just"/>
            <a:r>
              <a:rPr lang="en-US" sz="1400" dirty="0">
                <a:latin typeface="Calibri" panose="020F0502020204030204" pitchFamily="34" charset="0"/>
                <a:ea typeface="Calibri" panose="020F0502020204030204" pitchFamily="34" charset="0"/>
                <a:cs typeface="Times New Roman" panose="02020603050405020304" pitchFamily="18" charset="0"/>
              </a:rPr>
              <a:t> </a:t>
            </a:r>
          </a:p>
          <a:p>
            <a:pPr algn="just"/>
            <a:r>
              <a:rPr lang="en-US" sz="1400" dirty="0">
                <a:latin typeface="Calibri" panose="020F0502020204030204" pitchFamily="34" charset="0"/>
                <a:ea typeface="Calibri" panose="020F0502020204030204" pitchFamily="34" charset="0"/>
                <a:cs typeface="Times New Roman" panose="02020603050405020304" pitchFamily="18" charset="0"/>
              </a:rPr>
              <a:t>As a participant, I agree to provide information to be used in news releases/stories/interviews/research papers. In some cases names will not be used to protect the individual’s identity. </a:t>
            </a:r>
          </a:p>
          <a:p>
            <a:pPr algn="just"/>
            <a:r>
              <a:rPr lang="en-US" sz="1400" dirty="0">
                <a:latin typeface="Calibri" panose="020F0502020204030204" pitchFamily="34" charset="0"/>
                <a:ea typeface="Calibri" panose="020F0502020204030204" pitchFamily="34" charset="0"/>
                <a:cs typeface="Times New Roman" panose="02020603050405020304" pitchFamily="18" charset="0"/>
              </a:rPr>
              <a:t> </a:t>
            </a:r>
          </a:p>
          <a:p>
            <a:pPr algn="just"/>
            <a:r>
              <a:rPr lang="en-US" sz="1400" dirty="0">
                <a:latin typeface="Calibri" panose="020F0502020204030204" pitchFamily="34" charset="0"/>
                <a:ea typeface="Calibri" panose="020F0502020204030204" pitchFamily="34" charset="0"/>
                <a:cs typeface="Times New Roman" panose="02020603050405020304" pitchFamily="18" charset="0"/>
              </a:rPr>
              <a:t>As a participant, I agree to share what I have learned at various events (University, industry and governmental) workshops and field days, as time permits, to further the goals of the UNL-TAPS program. The UNL-TAPS executive team has the right to terminate my participation in the event at any time during the event year. The executive team is solely responsible for selecting participants and assigning plot areas to individuals.</a:t>
            </a:r>
          </a:p>
          <a:p>
            <a:r>
              <a:rPr lang="en-US" sz="1400" dirty="0">
                <a:latin typeface="Calibri" panose="020F0502020204030204" pitchFamily="34" charset="0"/>
                <a:ea typeface="Calibri" panose="020F0502020204030204" pitchFamily="34" charset="0"/>
                <a:cs typeface="Times New Roman" panose="02020603050405020304" pitchFamily="18" charset="0"/>
              </a:rPr>
              <a:t> </a:t>
            </a:r>
          </a:p>
          <a:p>
            <a:r>
              <a:rPr lang="en-US" sz="1400" dirty="0">
                <a:latin typeface="Calibri" panose="020F0502020204030204" pitchFamily="34" charset="0"/>
                <a:ea typeface="Calibri" panose="020F0502020204030204" pitchFamily="34" charset="0"/>
                <a:cs typeface="Times New Roman" panose="02020603050405020304" pitchFamily="18" charset="0"/>
              </a:rPr>
              <a:t>Printed Name:	____________________________________</a:t>
            </a:r>
          </a:p>
          <a:p>
            <a:r>
              <a:rPr lang="en-US" sz="1400" dirty="0">
                <a:latin typeface="Calibri" panose="020F0502020204030204" pitchFamily="34" charset="0"/>
                <a:ea typeface="Calibri" panose="020F0502020204030204" pitchFamily="34" charset="0"/>
                <a:cs typeface="Times New Roman" panose="02020603050405020304" pitchFamily="18" charset="0"/>
              </a:rPr>
              <a:t> </a:t>
            </a:r>
          </a:p>
          <a:p>
            <a:r>
              <a:rPr lang="en-US" sz="1400" dirty="0">
                <a:latin typeface="Calibri" panose="020F0502020204030204" pitchFamily="34" charset="0"/>
                <a:ea typeface="Calibri" panose="020F0502020204030204" pitchFamily="34" charset="0"/>
                <a:cs typeface="Times New Roman" panose="02020603050405020304" pitchFamily="18" charset="0"/>
              </a:rPr>
              <a:t>Signature:	</a:t>
            </a:r>
            <a:r>
              <a:rPr lang="en-US" sz="1400" dirty="0" smtClean="0">
                <a:latin typeface="Calibri" panose="020F0502020204030204" pitchFamily="34" charset="0"/>
                <a:ea typeface="Calibri" panose="020F0502020204030204" pitchFamily="34" charset="0"/>
                <a:cs typeface="Times New Roman" panose="02020603050405020304" pitchFamily="18" charset="0"/>
              </a:rPr>
              <a:t>	____________________________________</a:t>
            </a:r>
            <a:r>
              <a:rPr lang="en-US" sz="1400" dirty="0">
                <a:latin typeface="Calibri" panose="020F0502020204030204" pitchFamily="34" charset="0"/>
                <a:ea typeface="Calibri" panose="020F0502020204030204" pitchFamily="34" charset="0"/>
                <a:cs typeface="Times New Roman" panose="02020603050405020304" pitchFamily="18" charset="0"/>
              </a:rPr>
              <a:t>		Date:______________</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7131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40655" y="0"/>
            <a:ext cx="10223500" cy="977900"/>
          </a:xfrm>
        </p:spPr>
        <p:txBody>
          <a:bodyPr/>
          <a:lstStyle/>
          <a:p>
            <a:r>
              <a:rPr lang="en-US" sz="4000" dirty="0" smtClean="0">
                <a:solidFill>
                  <a:schemeClr val="tx1"/>
                </a:solidFill>
              </a:rPr>
              <a:t>Management Decisions</a:t>
            </a:r>
            <a:endParaRPr lang="en-US" sz="4000" dirty="0">
              <a:solidFill>
                <a:schemeClr val="tx1"/>
              </a:solidFill>
            </a:endParaRPr>
          </a:p>
        </p:txBody>
      </p:sp>
      <p:sp>
        <p:nvSpPr>
          <p:cNvPr id="15" name="Content Placeholder 12"/>
          <p:cNvSpPr txBox="1">
            <a:spLocks/>
          </p:cNvSpPr>
          <p:nvPr/>
        </p:nvSpPr>
        <p:spPr>
          <a:xfrm>
            <a:off x="680353" y="977900"/>
            <a:ext cx="10083802" cy="5458459"/>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just"/>
            <a:r>
              <a:rPr lang="en-US" sz="2600" dirty="0" smtClean="0"/>
              <a:t>Production Components</a:t>
            </a:r>
          </a:p>
          <a:p>
            <a:pPr lvl="1" algn="just"/>
            <a:r>
              <a:rPr lang="en-US" sz="2400" dirty="0"/>
              <a:t>Hybrid Selection</a:t>
            </a:r>
          </a:p>
          <a:p>
            <a:pPr lvl="1" algn="just"/>
            <a:r>
              <a:rPr lang="en-US" sz="2400" dirty="0"/>
              <a:t>Planting Population Density</a:t>
            </a:r>
          </a:p>
          <a:p>
            <a:pPr lvl="1" algn="just"/>
            <a:r>
              <a:rPr lang="en-US" sz="2400" dirty="0"/>
              <a:t>Nitrogen Fertilizer Amount</a:t>
            </a:r>
          </a:p>
          <a:p>
            <a:pPr lvl="1" algn="just"/>
            <a:r>
              <a:rPr lang="en-US" sz="2400" dirty="0"/>
              <a:t>Irrigation Scheduling</a:t>
            </a:r>
          </a:p>
          <a:p>
            <a:pPr algn="just"/>
            <a:r>
              <a:rPr lang="en-US" sz="2600" dirty="0" smtClean="0"/>
              <a:t>Economic Components</a:t>
            </a:r>
          </a:p>
          <a:p>
            <a:pPr lvl="1" algn="just"/>
            <a:r>
              <a:rPr lang="en-US" sz="2400" dirty="0" smtClean="0"/>
              <a:t>Insurance Selection</a:t>
            </a:r>
          </a:p>
          <a:p>
            <a:pPr lvl="1" algn="just"/>
            <a:r>
              <a:rPr lang="en-US" sz="2400" dirty="0" smtClean="0"/>
              <a:t>Marketing Grain</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1399" y="5490533"/>
            <a:ext cx="735637" cy="685800"/>
          </a:xfrm>
          <a:prstGeom prst="rect">
            <a:avLst/>
          </a:prstGeom>
        </p:spPr>
      </p:pic>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0"/>
            <a:ext cx="6629400" cy="3654157"/>
          </a:xfrm>
          <a:prstGeom prst="rect">
            <a:avLst/>
          </a:prstGeom>
          <a:ln w="28575">
            <a:solidFill>
              <a:schemeClr val="tx1"/>
            </a:solidFill>
          </a:ln>
        </p:spPr>
      </p:pic>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200" y="3807904"/>
            <a:ext cx="7924800" cy="3050095"/>
          </a:xfrm>
          <a:prstGeom prst="rect">
            <a:avLst/>
          </a:prstGeom>
          <a:ln w="28575">
            <a:solidFill>
              <a:schemeClr val="tx1"/>
            </a:solidFill>
          </a:ln>
        </p:spPr>
      </p:pic>
    </p:spTree>
    <p:extLst>
      <p:ext uri="{BB962C8B-B14F-4D97-AF65-F5344CB8AC3E}">
        <p14:creationId xmlns:p14="http://schemas.microsoft.com/office/powerpoint/2010/main" val="30049414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1_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13545</TotalTime>
  <Words>874</Words>
  <Application>Microsoft Office PowerPoint</Application>
  <PresentationFormat>Widescreen</PresentationFormat>
  <Paragraphs>172</Paragraphs>
  <Slides>16</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Cambria</vt:lpstr>
      <vt:lpstr>Cambria Math</vt:lpstr>
      <vt:lpstr>Times New Roman</vt:lpstr>
      <vt:lpstr>Wingdings</vt:lpstr>
      <vt:lpstr>Adjacency</vt:lpstr>
      <vt:lpstr>1_Adjacency</vt:lpstr>
      <vt:lpstr>University of Nebraska-Lincoln Testing Ag Performance Solutions (UNL-TAPS)  1st Annual Farm Management Competition</vt:lpstr>
      <vt:lpstr>Sponsors</vt:lpstr>
      <vt:lpstr>Mission Statement</vt:lpstr>
      <vt:lpstr>Project Summary</vt:lpstr>
      <vt:lpstr>Site Description</vt:lpstr>
      <vt:lpstr>Rules and Regulations</vt:lpstr>
      <vt:lpstr>Description of Awards</vt:lpstr>
      <vt:lpstr>UNL-TAPS Contestant Agreement</vt:lpstr>
      <vt:lpstr>Management Decisions</vt:lpstr>
      <vt:lpstr>Hybrid Selection &amp; Population Density</vt:lpstr>
      <vt:lpstr>Nitrogen Fertilizer (UAN 32%)</vt:lpstr>
      <vt:lpstr>Irrigation Scheduling</vt:lpstr>
      <vt:lpstr>Insurance Selection</vt:lpstr>
      <vt:lpstr>Marketing Grain</vt:lpstr>
      <vt:lpstr>Timeline: Management Decisions</vt:lpstr>
      <vt:lpstr>Thank You!</vt:lpstr>
    </vt:vector>
  </TitlesOfParts>
  <Company>Universtiy of Nebraska-Lincoln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Agricultural Irrigation Systems</dc:title>
  <dc:creator>Daran Rudnick</dc:creator>
  <cp:lastModifiedBy>Chuck Burr</cp:lastModifiedBy>
  <cp:revision>573</cp:revision>
  <cp:lastPrinted>2016-11-04T21:31:31Z</cp:lastPrinted>
  <dcterms:created xsi:type="dcterms:W3CDTF">2015-11-22T21:44:17Z</dcterms:created>
  <dcterms:modified xsi:type="dcterms:W3CDTF">2017-03-24T19:12:00Z</dcterms:modified>
</cp:coreProperties>
</file>